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1"/>
  </p:notesMasterIdLst>
  <p:sldIdLst>
    <p:sldId id="313" r:id="rId5"/>
    <p:sldId id="323" r:id="rId6"/>
    <p:sldId id="315" r:id="rId7"/>
    <p:sldId id="316" r:id="rId8"/>
    <p:sldId id="317" r:id="rId9"/>
    <p:sldId id="318" r:id="rId10"/>
    <p:sldId id="322" r:id="rId11"/>
    <p:sldId id="336" r:id="rId12"/>
    <p:sldId id="337" r:id="rId13"/>
    <p:sldId id="335" r:id="rId14"/>
    <p:sldId id="334" r:id="rId15"/>
    <p:sldId id="338" r:id="rId16"/>
    <p:sldId id="340" r:id="rId17"/>
    <p:sldId id="339" r:id="rId18"/>
    <p:sldId id="342" r:id="rId19"/>
    <p:sldId id="343" r:id="rId20"/>
    <p:sldId id="349" r:id="rId21"/>
    <p:sldId id="344" r:id="rId22"/>
    <p:sldId id="345" r:id="rId23"/>
    <p:sldId id="346" r:id="rId24"/>
    <p:sldId id="347" r:id="rId25"/>
    <p:sldId id="348" r:id="rId26"/>
    <p:sldId id="351" r:id="rId27"/>
    <p:sldId id="350" r:id="rId28"/>
    <p:sldId id="352" r:id="rId29"/>
    <p:sldId id="353" r:id="rId30"/>
    <p:sldId id="354" r:id="rId31"/>
    <p:sldId id="356" r:id="rId32"/>
    <p:sldId id="355" r:id="rId33"/>
    <p:sldId id="357" r:id="rId34"/>
    <p:sldId id="329" r:id="rId35"/>
    <p:sldId id="358" r:id="rId36"/>
    <p:sldId id="363" r:id="rId37"/>
    <p:sldId id="364" r:id="rId38"/>
    <p:sldId id="361" r:id="rId39"/>
    <p:sldId id="362" r:id="rId40"/>
    <p:sldId id="330" r:id="rId41"/>
    <p:sldId id="309" r:id="rId42"/>
    <p:sldId id="390" r:id="rId43"/>
    <p:sldId id="263" r:id="rId44"/>
    <p:sldId id="264" r:id="rId45"/>
    <p:sldId id="265" r:id="rId46"/>
    <p:sldId id="266" r:id="rId47"/>
    <p:sldId id="267" r:id="rId48"/>
    <p:sldId id="268" r:id="rId49"/>
    <p:sldId id="269" r:id="rId50"/>
    <p:sldId id="270" r:id="rId51"/>
    <p:sldId id="271" r:id="rId52"/>
    <p:sldId id="276" r:id="rId53"/>
    <p:sldId id="277" r:id="rId54"/>
    <p:sldId id="391" r:id="rId55"/>
    <p:sldId id="392" r:id="rId56"/>
    <p:sldId id="282" r:id="rId57"/>
    <p:sldId id="393" r:id="rId58"/>
    <p:sldId id="283" r:id="rId59"/>
    <p:sldId id="284" r:id="rId60"/>
    <p:sldId id="285" r:id="rId61"/>
    <p:sldId id="298" r:id="rId62"/>
    <p:sldId id="299" r:id="rId63"/>
    <p:sldId id="301" r:id="rId64"/>
    <p:sldId id="300" r:id="rId65"/>
    <p:sldId id="394" r:id="rId66"/>
    <p:sldId id="327" r:id="rId67"/>
    <p:sldId id="395" r:id="rId68"/>
    <p:sldId id="396" r:id="rId69"/>
    <p:sldId id="399" r:id="rId70"/>
    <p:sldId id="400" r:id="rId71"/>
    <p:sldId id="401" r:id="rId72"/>
    <p:sldId id="402" r:id="rId73"/>
    <p:sldId id="403" r:id="rId74"/>
    <p:sldId id="404" r:id="rId75"/>
    <p:sldId id="405" r:id="rId76"/>
    <p:sldId id="406" r:id="rId77"/>
    <p:sldId id="397" r:id="rId78"/>
    <p:sldId id="398" r:id="rId79"/>
    <p:sldId id="407" r:id="rId80"/>
    <p:sldId id="408" r:id="rId81"/>
    <p:sldId id="409" r:id="rId82"/>
    <p:sldId id="410" r:id="rId83"/>
    <p:sldId id="411" r:id="rId84"/>
    <p:sldId id="365" r:id="rId85"/>
    <p:sldId id="366" r:id="rId86"/>
    <p:sldId id="367" r:id="rId87"/>
    <p:sldId id="368" r:id="rId88"/>
    <p:sldId id="414" r:id="rId89"/>
    <p:sldId id="415" r:id="rId90"/>
    <p:sldId id="416" r:id="rId91"/>
    <p:sldId id="417" r:id="rId92"/>
    <p:sldId id="412" r:id="rId93"/>
    <p:sldId id="419" r:id="rId94"/>
    <p:sldId id="418" r:id="rId95"/>
    <p:sldId id="413" r:id="rId96"/>
    <p:sldId id="373" r:id="rId97"/>
    <p:sldId id="374" r:id="rId98"/>
    <p:sldId id="375" r:id="rId99"/>
    <p:sldId id="376" r:id="rId100"/>
    <p:sldId id="377" r:id="rId101"/>
    <p:sldId id="388" r:id="rId102"/>
    <p:sldId id="389" r:id="rId103"/>
    <p:sldId id="379" r:id="rId104"/>
    <p:sldId id="380" r:id="rId105"/>
    <p:sldId id="381" r:id="rId106"/>
    <p:sldId id="382" r:id="rId107"/>
    <p:sldId id="383" r:id="rId108"/>
    <p:sldId id="384" r:id="rId109"/>
    <p:sldId id="420" r:id="rId110"/>
    <p:sldId id="328" r:id="rId111"/>
    <p:sldId id="421" r:id="rId112"/>
    <p:sldId id="422" r:id="rId113"/>
    <p:sldId id="423" r:id="rId114"/>
    <p:sldId id="427" r:id="rId115"/>
    <p:sldId id="425" r:id="rId116"/>
    <p:sldId id="426" r:id="rId117"/>
    <p:sldId id="324" r:id="rId118"/>
    <p:sldId id="325" r:id="rId119"/>
    <p:sldId id="326" r:id="rId1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5" autoAdjust="0"/>
    <p:restoredTop sz="91461" autoAdjust="0"/>
  </p:normalViewPr>
  <p:slideViewPr>
    <p:cSldViewPr>
      <p:cViewPr>
        <p:scale>
          <a:sx n="66" d="100"/>
          <a:sy n="66" d="100"/>
        </p:scale>
        <p:origin x="-396" y="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0E8BB9-D710-4A49-9E30-D0772F53AFAE}" type="datetimeFigureOut">
              <a:rPr lang="zh-CN" altLang="en-US" smtClean="0"/>
              <a:t>2014/2/9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F8051D-3AF4-4552-84E0-70632DF41EE7}" type="slidenum">
              <a:rPr lang="zh-CN" altLang="en-US" smtClean="0"/>
              <a:t>‹#›</a:t>
            </a:fld>
            <a:endParaRPr lang="zh-CN" altLang="en-US"/>
          </a:p>
        </p:txBody>
      </p:sp>
    </p:spTree>
    <p:extLst>
      <p:ext uri="{BB962C8B-B14F-4D97-AF65-F5344CB8AC3E}">
        <p14:creationId xmlns:p14="http://schemas.microsoft.com/office/powerpoint/2010/main" val="42768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t.cn/zYD6hqA"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EE09A06-4076-4932-8547-646D778337A1}" type="slidenum">
              <a:rPr lang="en-US" altLang="zh-CN" smtClean="0"/>
              <a:pPr eaLnBrk="1" hangingPunct="1"/>
              <a:t>2</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zh-CN" altLang="en-US" dirty="0" smtClean="0"/>
              <a:t>操作系统性能监控分析</a:t>
            </a:r>
            <a:r>
              <a:rPr lang="en-US" altLang="zh-CN" dirty="0" smtClean="0"/>
              <a:t>\AUT\HoldMemoryMain.java</a:t>
            </a:r>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15</a:t>
            </a:fld>
            <a:endParaRPr lang="en-US" altLang="zh-CN"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对操作系统来讲是</a:t>
            </a:r>
            <a:r>
              <a:rPr lang="en-US" altLang="zh-CN" dirty="0" err="1" smtClean="0"/>
              <a:t>Mem</a:t>
            </a:r>
            <a:r>
              <a:rPr lang="zh-CN" altLang="en-US" dirty="0" smtClean="0"/>
              <a:t>的参数</a:t>
            </a:r>
            <a:r>
              <a:rPr lang="en-US" altLang="zh-CN" dirty="0" smtClean="0"/>
              <a:t>.buffers/cached </a:t>
            </a:r>
            <a:r>
              <a:rPr lang="zh-CN" altLang="en-US" dirty="0" smtClean="0"/>
              <a:t>都是属于被使用</a:t>
            </a:r>
            <a:r>
              <a:rPr lang="en-US" altLang="zh-CN" dirty="0" smtClean="0"/>
              <a:t>,</a:t>
            </a:r>
            <a:r>
              <a:rPr lang="zh-CN" altLang="en-US" dirty="0" smtClean="0"/>
              <a:t>所以它认为</a:t>
            </a:r>
            <a:r>
              <a:rPr lang="en-US" altLang="zh-CN" dirty="0" smtClean="0"/>
              <a:t>free</a:t>
            </a:r>
            <a:r>
              <a:rPr lang="zh-CN" altLang="en-US" dirty="0" smtClean="0"/>
              <a:t>只有</a:t>
            </a:r>
            <a:r>
              <a:rPr lang="en-US" altLang="zh-CN" dirty="0" smtClean="0"/>
              <a:t>232.</a:t>
            </a:r>
          </a:p>
          <a:p>
            <a:r>
              <a:rPr lang="zh-CN" altLang="en-US" dirty="0" smtClean="0"/>
              <a:t>对应用程序来讲是</a:t>
            </a:r>
            <a:r>
              <a:rPr lang="en-US" altLang="zh-CN" dirty="0" smtClean="0"/>
              <a:t>(-/+ buffers/</a:t>
            </a:r>
            <a:r>
              <a:rPr lang="en-US" altLang="zh-CN" dirty="0" err="1" smtClean="0"/>
              <a:t>cach</a:t>
            </a:r>
            <a:r>
              <a:rPr lang="en-US" altLang="zh-CN" dirty="0" smtClean="0"/>
              <a:t>).buffers/cached </a:t>
            </a:r>
            <a:r>
              <a:rPr lang="zh-CN" altLang="en-US" dirty="0" smtClean="0"/>
              <a:t>是等同可用的，因为</a:t>
            </a:r>
            <a:r>
              <a:rPr lang="en-US" altLang="zh-CN" dirty="0" smtClean="0"/>
              <a:t>buffer/cached</a:t>
            </a:r>
            <a:r>
              <a:rPr lang="zh-CN" altLang="en-US" dirty="0" smtClean="0"/>
              <a:t>是为了提高程序执行的性能，当程序使用内存时，</a:t>
            </a:r>
            <a:r>
              <a:rPr lang="en-US" altLang="zh-CN" dirty="0" smtClean="0"/>
              <a:t>buffer/cached</a:t>
            </a:r>
            <a:r>
              <a:rPr lang="zh-CN" altLang="en-US" dirty="0" smtClean="0"/>
              <a:t>会很快地被使用。</a:t>
            </a:r>
          </a:p>
          <a:p>
            <a:r>
              <a:rPr lang="zh-CN" altLang="en-US" dirty="0" smtClean="0"/>
              <a:t>所以</a:t>
            </a:r>
            <a:r>
              <a:rPr lang="en-US" altLang="zh-CN" dirty="0" smtClean="0"/>
              <a:t>,</a:t>
            </a:r>
            <a:r>
              <a:rPr lang="zh-CN" altLang="en-US" dirty="0" smtClean="0"/>
              <a:t>以应用来看看</a:t>
            </a:r>
            <a:r>
              <a:rPr lang="en-US" altLang="zh-CN" dirty="0" smtClean="0"/>
              <a:t>,</a:t>
            </a:r>
            <a:r>
              <a:rPr lang="zh-CN" altLang="en-US" dirty="0" smtClean="0"/>
              <a:t>以</a:t>
            </a:r>
            <a:r>
              <a:rPr lang="en-US" altLang="zh-CN" dirty="0" smtClean="0"/>
              <a:t>(-/+ buffers/cache)</a:t>
            </a:r>
            <a:r>
              <a:rPr lang="zh-CN" altLang="en-US" dirty="0" smtClean="0"/>
              <a:t>的</a:t>
            </a:r>
            <a:r>
              <a:rPr lang="en-US" altLang="zh-CN" dirty="0" smtClean="0"/>
              <a:t>free</a:t>
            </a:r>
            <a:r>
              <a:rPr lang="zh-CN" altLang="en-US" dirty="0" smtClean="0"/>
              <a:t>和</a:t>
            </a:r>
            <a:r>
              <a:rPr lang="en-US" altLang="zh-CN" dirty="0" smtClean="0"/>
              <a:t>used</a:t>
            </a:r>
            <a:r>
              <a:rPr lang="zh-CN" altLang="en-US" dirty="0" smtClean="0"/>
              <a:t>为主</a:t>
            </a:r>
            <a:r>
              <a:rPr lang="en-US" altLang="zh-CN" dirty="0" smtClean="0"/>
              <a:t>.</a:t>
            </a:r>
            <a:r>
              <a:rPr lang="zh-CN" altLang="en-US" dirty="0" smtClean="0"/>
              <a:t>所以我们看这个就好了</a:t>
            </a:r>
            <a:r>
              <a:rPr lang="en-US" altLang="zh-CN" dirty="0" smtClean="0"/>
              <a:t>.</a:t>
            </a:r>
          </a:p>
          <a:p>
            <a:endParaRPr lang="en-US" altLang="zh-CN" dirty="0" smtClean="0"/>
          </a:p>
          <a:p>
            <a:r>
              <a:rPr lang="zh-CN" altLang="en-US" dirty="0" smtClean="0"/>
              <a:t>只要不用</a:t>
            </a:r>
            <a:r>
              <a:rPr lang="en-US" altLang="zh-CN" dirty="0" smtClean="0"/>
              <a:t>swap</a:t>
            </a:r>
            <a:r>
              <a:rPr lang="zh-CN" altLang="en-US" dirty="0" smtClean="0"/>
              <a:t>的交换空间</a:t>
            </a:r>
            <a:r>
              <a:rPr lang="en-US" altLang="zh-CN" dirty="0" smtClean="0"/>
              <a:t>,</a:t>
            </a:r>
            <a:r>
              <a:rPr lang="zh-CN" altLang="en-US" dirty="0" smtClean="0"/>
              <a:t>就不用担心自己的内存太少</a:t>
            </a:r>
            <a:r>
              <a:rPr lang="en-US" altLang="zh-CN" dirty="0" smtClean="0"/>
              <a:t>.</a:t>
            </a:r>
            <a:r>
              <a:rPr lang="zh-CN" altLang="en-US" dirty="0" smtClean="0"/>
              <a:t>如果常常 </a:t>
            </a:r>
            <a:r>
              <a:rPr lang="en-US" altLang="zh-CN" dirty="0" smtClean="0"/>
              <a:t>swap</a:t>
            </a:r>
            <a:r>
              <a:rPr lang="zh-CN" altLang="en-US" dirty="0" smtClean="0"/>
              <a:t>用很多</a:t>
            </a:r>
            <a:r>
              <a:rPr lang="en-US" altLang="zh-CN" dirty="0" smtClean="0"/>
              <a:t>,</a:t>
            </a:r>
            <a:r>
              <a:rPr lang="zh-CN" altLang="en-US" dirty="0" smtClean="0"/>
              <a:t>可能你就要考虑加物理内存了</a:t>
            </a:r>
            <a:r>
              <a:rPr lang="en-US" altLang="zh-CN" dirty="0" smtClean="0"/>
              <a:t>.</a:t>
            </a:r>
            <a:r>
              <a:rPr lang="zh-CN" altLang="en-US" dirty="0" smtClean="0"/>
              <a:t>这也是</a:t>
            </a:r>
            <a:r>
              <a:rPr lang="en-US" altLang="zh-CN" dirty="0" err="1" smtClean="0"/>
              <a:t>linux</a:t>
            </a:r>
            <a:r>
              <a:rPr lang="zh-CN" altLang="en-US" dirty="0" smtClean="0"/>
              <a:t>看内存是否够用的标准</a:t>
            </a:r>
            <a:r>
              <a:rPr lang="en-US" altLang="zh-CN" dirty="0" smtClean="0"/>
              <a:t>.</a:t>
            </a:r>
          </a:p>
          <a:p>
            <a:endParaRPr lang="en-US" altLang="zh-CN" dirty="0" smtClean="0"/>
          </a:p>
          <a:p>
            <a:r>
              <a:rPr lang="zh-CN" altLang="zh-CN" sz="1200" kern="1200" dirty="0" smtClean="0">
                <a:solidFill>
                  <a:schemeClr val="tx1"/>
                </a:solidFill>
                <a:effectLst/>
                <a:latin typeface="+mn-lt"/>
                <a:ea typeface="+mn-ea"/>
                <a:cs typeface="+mn-cs"/>
              </a:rPr>
              <a:t>应用程序可用内存</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系统物理内存</a:t>
            </a:r>
            <a:r>
              <a:rPr lang="en-US" altLang="zh-CN" sz="1200" kern="1200" dirty="0" smtClean="0">
                <a:solidFill>
                  <a:schemeClr val="tx1"/>
                </a:solidFill>
                <a:effectLst/>
                <a:latin typeface="+mn-lt"/>
                <a:ea typeface="+mn-ea"/>
                <a:cs typeface="+mn-cs"/>
              </a:rPr>
              <a:t>&lt;20%</a:t>
            </a:r>
            <a:r>
              <a:rPr lang="zh-CN" altLang="zh-CN" sz="1200" kern="1200" dirty="0" smtClean="0">
                <a:solidFill>
                  <a:schemeClr val="tx1"/>
                </a:solidFill>
                <a:effectLst/>
                <a:latin typeface="+mn-lt"/>
                <a:ea typeface="+mn-ea"/>
                <a:cs typeface="+mn-cs"/>
              </a:rPr>
              <a:t>时，表示系统内存资源紧缺，需要增加系统内存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16</a:t>
            </a:fld>
            <a:endParaRPr lang="zh-CN" altLang="en-US"/>
          </a:p>
        </p:txBody>
      </p:sp>
    </p:spTree>
    <p:extLst>
      <p:ext uri="{BB962C8B-B14F-4D97-AF65-F5344CB8AC3E}">
        <p14:creationId xmlns:p14="http://schemas.microsoft.com/office/powerpoint/2010/main" val="145830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案例</a:t>
            </a:r>
            <a:r>
              <a:rPr lang="en-US" altLang="zh-CN" b="1" dirty="0" smtClean="0"/>
              <a:t>:</a:t>
            </a:r>
          </a:p>
          <a:p>
            <a:r>
              <a:rPr lang="en-US" altLang="zh-CN" dirty="0" smtClean="0"/>
              <a:t>vi HoldMemoryMain.java</a:t>
            </a:r>
          </a:p>
          <a:p>
            <a:r>
              <a:rPr lang="zh-CN" altLang="en-US" dirty="0" smtClean="0"/>
              <a:t>把每次分配</a:t>
            </a:r>
            <a:r>
              <a:rPr lang="en-US" altLang="zh-CN" dirty="0" smtClean="0"/>
              <a:t>512</a:t>
            </a:r>
            <a:r>
              <a:rPr lang="zh-CN" altLang="en-US" dirty="0" smtClean="0"/>
              <a:t>字节改大到</a:t>
            </a:r>
            <a:r>
              <a:rPr lang="en-US" altLang="zh-CN" dirty="0" smtClean="0"/>
              <a:t>5120</a:t>
            </a:r>
          </a:p>
          <a:p>
            <a:r>
              <a:rPr lang="en-US" altLang="zh-CN" dirty="0" smtClean="0"/>
              <a:t>java -Xmx256M -Xms256M </a:t>
            </a:r>
            <a:r>
              <a:rPr lang="en-US" altLang="zh-CN" dirty="0" err="1" smtClean="0"/>
              <a:t>HoldMemoryMain</a:t>
            </a:r>
            <a:endParaRPr lang="en-US" altLang="zh-CN" dirty="0" smtClean="0"/>
          </a:p>
          <a:p>
            <a:r>
              <a:rPr lang="en-US" altLang="zh-CN" dirty="0" err="1" smtClean="0"/>
              <a:t>Vmstat</a:t>
            </a:r>
            <a:r>
              <a:rPr lang="zh-CN" altLang="en-US" dirty="0" smtClean="0"/>
              <a:t> </a:t>
            </a:r>
            <a:r>
              <a:rPr lang="en-US" altLang="zh-CN" dirty="0" smtClean="0"/>
              <a:t>2</a:t>
            </a:r>
            <a:r>
              <a:rPr lang="zh-CN" altLang="en-US" dirty="0" smtClean="0"/>
              <a:t> </a:t>
            </a:r>
            <a:r>
              <a:rPr lang="en-US" altLang="zh-CN" dirty="0" smtClean="0"/>
              <a:t>10</a:t>
            </a:r>
            <a:r>
              <a:rPr lang="zh-CN" altLang="en-US" dirty="0" smtClean="0"/>
              <a:t> 查看</a:t>
            </a:r>
            <a:r>
              <a:rPr lang="en-US" altLang="zh-CN" dirty="0" err="1" smtClean="0"/>
              <a:t>swpd</a:t>
            </a:r>
            <a:r>
              <a:rPr lang="zh-CN" altLang="en-US" dirty="0" smtClean="0"/>
              <a:t>、</a:t>
            </a:r>
            <a:r>
              <a:rPr lang="en-US" altLang="zh-CN" dirty="0" smtClean="0"/>
              <a:t>free</a:t>
            </a:r>
            <a:r>
              <a:rPr lang="zh-CN" altLang="en-US" dirty="0" smtClean="0"/>
              <a:t>、</a:t>
            </a:r>
            <a:r>
              <a:rPr lang="en-US" altLang="zh-CN" dirty="0" smtClean="0"/>
              <a:t>buff</a:t>
            </a:r>
            <a:r>
              <a:rPr lang="zh-CN" altLang="en-US" dirty="0" smtClean="0"/>
              <a:t>、</a:t>
            </a:r>
            <a:r>
              <a:rPr lang="en-US" altLang="zh-CN" dirty="0" smtClean="0"/>
              <a:t>cache</a:t>
            </a:r>
            <a:r>
              <a:rPr lang="zh-CN" altLang="en-US" dirty="0" smtClean="0"/>
              <a:t>、</a:t>
            </a:r>
            <a:r>
              <a:rPr lang="en-US" altLang="zh-CN" dirty="0" err="1" smtClean="0"/>
              <a:t>si</a:t>
            </a:r>
            <a:r>
              <a:rPr lang="zh-CN" altLang="en-US" dirty="0" smtClean="0"/>
              <a:t>、</a:t>
            </a:r>
            <a:r>
              <a:rPr lang="en-US" altLang="zh-CN" dirty="0" smtClean="0"/>
              <a:t>so</a:t>
            </a:r>
            <a:r>
              <a:rPr lang="zh-CN" altLang="en-US" dirty="0" smtClean="0"/>
              <a:t>值的变化</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18</a:t>
            </a:fld>
            <a:endParaRPr lang="zh-CN" altLang="en-US"/>
          </a:p>
        </p:txBody>
      </p:sp>
    </p:spTree>
    <p:extLst>
      <p:ext uri="{BB962C8B-B14F-4D97-AF65-F5344CB8AC3E}">
        <p14:creationId xmlns:p14="http://schemas.microsoft.com/office/powerpoint/2010/main" val="148088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ps</a:t>
            </a:r>
            <a:r>
              <a:rPr lang="en-US" altLang="zh-CN" dirty="0" smtClean="0"/>
              <a:t> -e -o '</a:t>
            </a:r>
            <a:r>
              <a:rPr lang="en-US" altLang="zh-CN" dirty="0" err="1" smtClean="0"/>
              <a:t>pid,comm,args,pcpu,rsz,vsz,stime,user,uid</a:t>
            </a:r>
            <a:r>
              <a:rPr lang="en-US" altLang="zh-CN" dirty="0" smtClean="0"/>
              <a:t>' |</a:t>
            </a:r>
            <a:r>
              <a:rPr lang="en-US" altLang="zh-CN" dirty="0" err="1" smtClean="0"/>
              <a:t>grep</a:t>
            </a:r>
            <a:r>
              <a:rPr lang="en-US" altLang="zh-CN" dirty="0" smtClean="0"/>
              <a:t> </a:t>
            </a:r>
            <a:r>
              <a:rPr lang="en-US" altLang="zh-CN" dirty="0" err="1" smtClean="0"/>
              <a:t>HoldMemoryMain|grep</a:t>
            </a:r>
            <a:r>
              <a:rPr lang="en-US" altLang="zh-CN" dirty="0" smtClean="0"/>
              <a:t> -v </a:t>
            </a:r>
            <a:r>
              <a:rPr lang="en-US" altLang="zh-CN" dirty="0" err="1" smtClean="0"/>
              <a:t>grep</a:t>
            </a:r>
            <a:endParaRPr lang="en-US" altLang="zh-CN" dirty="0" smtClean="0"/>
          </a:p>
          <a:p>
            <a:r>
              <a:rPr lang="en-US" altLang="zh-CN" dirty="0" smtClean="0"/>
              <a:t>21764 java            </a:t>
            </a:r>
            <a:r>
              <a:rPr lang="en-US" altLang="zh-CN" dirty="0" err="1" smtClean="0"/>
              <a:t>java</a:t>
            </a:r>
            <a:r>
              <a:rPr lang="en-US" altLang="zh-CN" dirty="0" smtClean="0"/>
              <a:t> </a:t>
            </a:r>
            <a:r>
              <a:rPr lang="en-US" altLang="zh-CN" dirty="0" err="1" smtClean="0"/>
              <a:t>HoldMemoryMain</a:t>
            </a:r>
            <a:r>
              <a:rPr lang="en-US" altLang="zh-CN" dirty="0" smtClean="0"/>
              <a:t>          2.9 24680 246200 07:04 root         0</a:t>
            </a:r>
          </a:p>
          <a:p>
            <a:endParaRPr lang="en-US" altLang="zh-CN" dirty="0" smtClean="0"/>
          </a:p>
          <a:p>
            <a:r>
              <a:rPr lang="en-US" altLang="zh-CN" b="1" dirty="0" err="1" smtClean="0"/>
              <a:t>ps</a:t>
            </a:r>
            <a:r>
              <a:rPr lang="en-US" altLang="zh-CN" b="1" dirty="0" smtClean="0"/>
              <a:t> </a:t>
            </a:r>
            <a:r>
              <a:rPr lang="en-US" altLang="zh-CN" b="1" dirty="0" err="1" smtClean="0"/>
              <a:t>aux|grep</a:t>
            </a:r>
            <a:r>
              <a:rPr lang="en-US" altLang="zh-CN" b="1" dirty="0" smtClean="0"/>
              <a:t> </a:t>
            </a:r>
            <a:r>
              <a:rPr lang="en-US" altLang="zh-CN" b="1" dirty="0" err="1" smtClean="0"/>
              <a:t>HoldMemory|awk</a:t>
            </a:r>
            <a:r>
              <a:rPr lang="en-US" altLang="zh-CN" b="1" dirty="0" smtClean="0"/>
              <a:t> '{print $6}'|</a:t>
            </a:r>
            <a:r>
              <a:rPr lang="en-US" altLang="zh-CN" b="1" dirty="0" err="1" smtClean="0"/>
              <a:t>awk</a:t>
            </a:r>
            <a:r>
              <a:rPr lang="en-US" altLang="zh-CN" b="1" dirty="0" smtClean="0"/>
              <a:t> 'BEGIN{SUM0=0}{SUM0+=$1} END{print SUM0/1024}‘</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19</a:t>
            </a:fld>
            <a:endParaRPr lang="zh-CN" altLang="en-US"/>
          </a:p>
        </p:txBody>
      </p:sp>
    </p:spTree>
    <p:extLst>
      <p:ext uri="{BB962C8B-B14F-4D97-AF65-F5344CB8AC3E}">
        <p14:creationId xmlns:p14="http://schemas.microsoft.com/office/powerpoint/2010/main" val="845778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zh-CN" altLang="en-US" dirty="0" smtClean="0"/>
              <a:t>操作系统性能监控分析</a:t>
            </a:r>
            <a:r>
              <a:rPr lang="en-US" altLang="zh-CN" dirty="0" smtClean="0"/>
              <a:t>\AUT\HoldMemoryMain.java</a:t>
            </a:r>
            <a:r>
              <a:rPr lang="zh-CN" altLang="en-US" dirty="0" smtClean="0"/>
              <a:t>、 </a:t>
            </a:r>
            <a:r>
              <a:rPr lang="en-US" altLang="zh-CN" dirty="0" err="1" smtClean="0"/>
              <a:t>test_io.c</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运行</a:t>
            </a:r>
            <a:r>
              <a:rPr lang="en-US" altLang="zh-CN" dirty="0" err="1" smtClean="0"/>
              <a:t>test_io.c</a:t>
            </a:r>
            <a:r>
              <a:rPr lang="zh-CN" altLang="en-US" dirty="0" smtClean="0"/>
              <a:t>看</a:t>
            </a:r>
            <a:r>
              <a:rPr lang="en-US" altLang="zh-CN" dirty="0" err="1" smtClean="0"/>
              <a:t>vmstat</a:t>
            </a:r>
            <a:r>
              <a:rPr lang="zh-CN" altLang="en-US" dirty="0" smtClean="0"/>
              <a:t> </a:t>
            </a:r>
            <a:r>
              <a:rPr lang="en-US" altLang="zh-CN" dirty="0" smtClean="0"/>
              <a:t>bi</a:t>
            </a:r>
            <a:r>
              <a:rPr lang="zh-CN" altLang="en-US" dirty="0" smtClean="0"/>
              <a:t>、</a:t>
            </a:r>
            <a:r>
              <a:rPr lang="en-US" altLang="zh-CN" dirty="0" err="1" smtClean="0"/>
              <a:t>bo</a:t>
            </a:r>
            <a:r>
              <a:rPr lang="zh-CN" altLang="en-US" dirty="0" smtClean="0"/>
              <a:t>的值</a:t>
            </a:r>
            <a:endParaRPr lang="en-US" altLang="zh-CN" dirty="0" smtClean="0"/>
          </a:p>
          <a:p>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Iostat</a:t>
            </a:r>
            <a:r>
              <a:rPr lang="en-US"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可以通过</a:t>
            </a:r>
            <a:r>
              <a:rPr lang="en-US" altLang="zh-CN" sz="1200" kern="1200" dirty="0" err="1" smtClean="0">
                <a:solidFill>
                  <a:schemeClr val="tx1"/>
                </a:solidFill>
                <a:effectLst/>
                <a:latin typeface="+mn-lt"/>
                <a:ea typeface="+mn-ea"/>
                <a:cs typeface="+mn-cs"/>
              </a:rPr>
              <a:t>Blk_read</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Blk_wrtn</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的值对磁盘的读写性能有一个基本的了解，如果</a:t>
            </a:r>
            <a:r>
              <a:rPr lang="en-US" altLang="zh-CN" sz="1200" kern="1200" dirty="0" err="1" smtClean="0">
                <a:solidFill>
                  <a:schemeClr val="tx1"/>
                </a:solidFill>
                <a:effectLst/>
                <a:latin typeface="+mn-lt"/>
                <a:ea typeface="+mn-ea"/>
                <a:cs typeface="+mn-cs"/>
              </a:rPr>
              <a:t>Blk_wrtn</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值很大，表示磁盘的写操作很频繁，可以考虑优化磁盘或者优化程序，如果</a:t>
            </a:r>
            <a:r>
              <a:rPr lang="en-US" altLang="zh-CN" sz="1200" kern="1200" dirty="0" err="1" smtClean="0">
                <a:solidFill>
                  <a:schemeClr val="tx1"/>
                </a:solidFill>
                <a:effectLst/>
                <a:latin typeface="+mn-lt"/>
                <a:ea typeface="+mn-ea"/>
                <a:cs typeface="+mn-cs"/>
              </a:rPr>
              <a:t>Blk_read</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值很大，表示磁盘直接读取操作很多，可以将读取的数据放入内存中进行操作。</a:t>
            </a:r>
          </a:p>
          <a:p>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20</a:t>
            </a:fld>
            <a:endParaRPr lang="en-US" altLang="zh-CN"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运行</a:t>
            </a:r>
            <a:r>
              <a:rPr lang="en-US" altLang="zh-CN" dirty="0" err="1" smtClean="0"/>
              <a:t>test_io.c</a:t>
            </a:r>
            <a:r>
              <a:rPr lang="zh-CN" altLang="en-US" dirty="0" smtClean="0"/>
              <a:t>看</a:t>
            </a:r>
            <a:r>
              <a:rPr lang="en-US" altLang="zh-CN" dirty="0" err="1" smtClean="0"/>
              <a:t>iostat</a:t>
            </a:r>
            <a:r>
              <a:rPr lang="zh-CN" altLang="en-US" dirty="0" smtClean="0"/>
              <a:t> </a:t>
            </a:r>
            <a:r>
              <a:rPr lang="en-US" altLang="zh-CN" dirty="0" err="1" smtClean="0"/>
              <a:t>tps</a:t>
            </a:r>
            <a:r>
              <a:rPr lang="zh-CN" altLang="en-US" dirty="0" smtClean="0"/>
              <a:t>和</a:t>
            </a:r>
            <a:r>
              <a:rPr lang="en-US" altLang="zh-CN" dirty="0" err="1" smtClean="0"/>
              <a:t>kB_wrtn</a:t>
            </a:r>
            <a:r>
              <a:rPr lang="en-US" altLang="zh-CN" dirty="0" smtClean="0"/>
              <a:t>/s</a:t>
            </a:r>
            <a:r>
              <a:rPr lang="zh-CN" altLang="en-US" dirty="0" smtClean="0"/>
              <a:t>的值</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Iostat</a:t>
            </a:r>
            <a:r>
              <a:rPr lang="zh-CN" altLang="en-US" dirty="0" smtClean="0"/>
              <a:t> </a:t>
            </a:r>
            <a:r>
              <a:rPr lang="en-US" altLang="zh-CN" dirty="0" smtClean="0"/>
              <a:t>–dx</a:t>
            </a:r>
            <a:r>
              <a:rPr lang="zh-CN" altLang="en-US" dirty="0" smtClean="0"/>
              <a:t> </a:t>
            </a:r>
            <a:r>
              <a:rPr lang="en-US" altLang="zh-CN" dirty="0" smtClean="0"/>
              <a:t>5</a:t>
            </a:r>
            <a:r>
              <a:rPr lang="zh-CN" altLang="en-US" dirty="0" smtClean="0"/>
              <a:t> 查看</a:t>
            </a:r>
            <a:r>
              <a:rPr lang="en-US" altLang="zh-CN" dirty="0" smtClean="0"/>
              <a:t>await</a:t>
            </a:r>
            <a:r>
              <a:rPr lang="zh-CN" altLang="en-US" dirty="0" smtClean="0"/>
              <a:t>、</a:t>
            </a:r>
            <a:r>
              <a:rPr lang="en-US" altLang="zh-CN" dirty="0" smtClean="0"/>
              <a:t>%</a:t>
            </a:r>
            <a:r>
              <a:rPr lang="en-US" altLang="zh-CN" dirty="0" err="1" smtClean="0"/>
              <a:t>util</a:t>
            </a:r>
            <a:r>
              <a:rPr lang="zh-CN" altLang="en-US" dirty="0" smtClean="0"/>
              <a:t>等的值</a:t>
            </a:r>
            <a:endParaRPr lang="en-US" altLang="zh-CN" dirty="0" smtClean="0"/>
          </a:p>
          <a:p>
            <a:r>
              <a:rPr lang="en-US" altLang="zh-CN" dirty="0" smtClean="0"/>
              <a:t>D:\PrefTest\Linux</a:t>
            </a:r>
            <a:r>
              <a:rPr lang="zh-CN" altLang="en-US" dirty="0" smtClean="0"/>
              <a:t>调优</a:t>
            </a:r>
            <a:r>
              <a:rPr lang="en-US" altLang="zh-CN" dirty="0" smtClean="0"/>
              <a:t>\</a:t>
            </a:r>
            <a:r>
              <a:rPr lang="zh-CN" altLang="en-US" dirty="0" smtClean="0"/>
              <a:t>监控</a:t>
            </a:r>
            <a:r>
              <a:rPr lang="en-US" altLang="zh-CN" dirty="0" smtClean="0"/>
              <a:t>\Linux </a:t>
            </a:r>
            <a:r>
              <a:rPr lang="en-US" altLang="zh-CN" dirty="0" err="1" smtClean="0"/>
              <a:t>hdparm</a:t>
            </a:r>
            <a:r>
              <a:rPr lang="en-US" altLang="zh-CN" dirty="0" smtClean="0"/>
              <a:t> </a:t>
            </a:r>
            <a:r>
              <a:rPr lang="zh-CN" altLang="en-US" dirty="0" smtClean="0"/>
              <a:t>命令测试硬盘速度</a:t>
            </a:r>
            <a:r>
              <a:rPr lang="en-US" altLang="zh-CN" dirty="0" smtClean="0"/>
              <a:t>.</a:t>
            </a:r>
            <a:r>
              <a:rPr lang="en-US" altLang="zh-CN" dirty="0" err="1" smtClean="0"/>
              <a:t>docx</a:t>
            </a:r>
            <a:endParaRPr lang="en-US" altLang="zh-CN" dirty="0" smtClean="0"/>
          </a:p>
          <a:p>
            <a:r>
              <a:rPr lang="zh-CN" altLang="zh-CN" sz="1200" b="1" kern="1200" dirty="0" smtClean="0">
                <a:solidFill>
                  <a:schemeClr val="tx1"/>
                </a:solidFill>
                <a:effectLst/>
                <a:latin typeface="+mn-lt"/>
                <a:ea typeface="+mn-ea"/>
                <a:cs typeface="+mn-cs"/>
              </a:rPr>
              <a:t>测试结果在空载情况下应</a:t>
            </a:r>
            <a:r>
              <a:rPr lang="en-US" altLang="zh-CN" sz="1200" b="1" kern="1200" dirty="0" smtClean="0">
                <a:solidFill>
                  <a:schemeClr val="tx1"/>
                </a:solidFill>
                <a:effectLst/>
                <a:latin typeface="+mn-lt"/>
                <a:ea typeface="+mn-ea"/>
                <a:cs typeface="+mn-cs"/>
              </a:rPr>
              <a:t> &gt;40M/s </a:t>
            </a:r>
            <a:r>
              <a:rPr lang="zh-CN" altLang="zh-CN" sz="1200" b="1" kern="1200" dirty="0" smtClean="0">
                <a:solidFill>
                  <a:schemeClr val="tx1"/>
                </a:solidFill>
                <a:effectLst/>
                <a:latin typeface="+mn-lt"/>
                <a:ea typeface="+mn-ea"/>
                <a:cs typeface="+mn-cs"/>
              </a:rPr>
              <a:t>，在负载情况下平均应</a:t>
            </a:r>
            <a:r>
              <a:rPr lang="en-US" altLang="zh-CN" sz="1200" b="1" kern="1200" dirty="0" smtClean="0">
                <a:solidFill>
                  <a:schemeClr val="tx1"/>
                </a:solidFill>
                <a:effectLst/>
                <a:latin typeface="+mn-lt"/>
                <a:ea typeface="+mn-ea"/>
                <a:cs typeface="+mn-cs"/>
              </a:rPr>
              <a:t> &gt; 20M/s </a:t>
            </a:r>
            <a:r>
              <a:rPr lang="zh-CN" altLang="zh-CN" sz="1200" b="1" kern="1200" dirty="0" smtClean="0">
                <a:solidFill>
                  <a:schemeClr val="tx1"/>
                </a:solidFill>
                <a:effectLst/>
                <a:latin typeface="+mn-lt"/>
                <a:ea typeface="+mn-ea"/>
                <a:cs typeface="+mn-cs"/>
              </a:rPr>
              <a:t>为正常</a:t>
            </a:r>
            <a:r>
              <a:rPr lang="zh-CN" altLang="zh-CN" sz="1200" kern="1200" dirty="0" smtClean="0">
                <a:solidFill>
                  <a:schemeClr val="tx1"/>
                </a:solidFill>
                <a:effectLst/>
                <a:latin typeface="+mn-lt"/>
                <a:ea typeface="+mn-ea"/>
                <a:cs typeface="+mn-cs"/>
              </a:rPr>
              <a:t>，如测试结果极低则需要进一步使用硬盘专用检测工具测试是否为硬盘故障。</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21</a:t>
            </a:fld>
            <a:endParaRPr lang="zh-CN" altLang="en-US"/>
          </a:p>
        </p:txBody>
      </p:sp>
    </p:spTree>
    <p:extLst>
      <p:ext uri="{BB962C8B-B14F-4D97-AF65-F5344CB8AC3E}">
        <p14:creationId xmlns:p14="http://schemas.microsoft.com/office/powerpoint/2010/main" val="175748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性能监控工具</a:t>
            </a:r>
            <a:r>
              <a:rPr lang="en-US" altLang="zh-CN" dirty="0" smtClean="0"/>
              <a:t>\</a:t>
            </a:r>
            <a:r>
              <a:rPr lang="en-US" altLang="zh-CN" dirty="0" err="1" smtClean="0"/>
              <a:t>iotop</a:t>
            </a:r>
            <a:endParaRPr lang="en-US" altLang="zh-CN" dirty="0" smtClean="0"/>
          </a:p>
          <a:p>
            <a:r>
              <a:rPr lang="zh-CN" altLang="en-US" dirty="0" smtClean="0"/>
              <a:t>前提条件</a:t>
            </a:r>
            <a:r>
              <a:rPr lang="en-US" altLang="zh-CN" dirty="0" smtClean="0"/>
              <a:t>:</a:t>
            </a:r>
          </a:p>
          <a:p>
            <a:r>
              <a:rPr lang="en-US" altLang="zh-CN" dirty="0" smtClean="0"/>
              <a:t>Python ≥ 2.7 and a Linux kernel ≥ 2.6.20 </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22</a:t>
            </a:fld>
            <a:endParaRPr lang="zh-CN" altLang="en-US"/>
          </a:p>
        </p:txBody>
      </p:sp>
    </p:spTree>
    <p:extLst>
      <p:ext uri="{BB962C8B-B14F-4D97-AF65-F5344CB8AC3E}">
        <p14:creationId xmlns:p14="http://schemas.microsoft.com/office/powerpoint/2010/main" val="3090627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man </a:t>
            </a:r>
            <a:r>
              <a:rPr lang="en-US" altLang="zh-CN" dirty="0" err="1" smtClean="0"/>
              <a:t>pidstat</a:t>
            </a:r>
            <a:r>
              <a:rPr lang="zh-CN" altLang="en-US" dirty="0" smtClean="0"/>
              <a:t>查看帮助手册</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23</a:t>
            </a:fld>
            <a:endParaRPr lang="zh-CN" altLang="en-US"/>
          </a:p>
        </p:txBody>
      </p:sp>
    </p:spTree>
    <p:extLst>
      <p:ext uri="{BB962C8B-B14F-4D97-AF65-F5344CB8AC3E}">
        <p14:creationId xmlns:p14="http://schemas.microsoft.com/office/powerpoint/2010/main" val="2715630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24</a:t>
            </a:fld>
            <a:endParaRPr lang="zh-CN" altLang="en-US"/>
          </a:p>
        </p:txBody>
      </p:sp>
    </p:spTree>
    <p:extLst>
      <p:ext uri="{BB962C8B-B14F-4D97-AF65-F5344CB8AC3E}">
        <p14:creationId xmlns:p14="http://schemas.microsoft.com/office/powerpoint/2010/main" val="136656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Arial" pitchFamily="34" charset="0"/>
              </a:rPr>
              <a:t>netstat</a:t>
            </a:r>
            <a:r>
              <a:rPr lang="en-US" altLang="zh-CN" dirty="0" smtClean="0">
                <a:latin typeface="Arial" pitchFamily="34" charset="0"/>
              </a:rPr>
              <a:t> –r</a:t>
            </a:r>
            <a:r>
              <a:rPr lang="zh-CN" altLang="en-US" dirty="0" smtClean="0">
                <a:latin typeface="Arial" pitchFamily="34" charset="0"/>
              </a:rPr>
              <a:t>组合检测系统的路由表信息</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25</a:t>
            </a:fld>
            <a:endParaRPr lang="zh-CN" altLang="en-US"/>
          </a:p>
        </p:txBody>
      </p:sp>
    </p:spTree>
    <p:extLst>
      <p:ext uri="{BB962C8B-B14F-4D97-AF65-F5344CB8AC3E}">
        <p14:creationId xmlns:p14="http://schemas.microsoft.com/office/powerpoint/2010/main" val="264388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eaLnBrk="0" hangingPunct="0">
              <a:lnSpc>
                <a:spcPct val="90000"/>
              </a:lnSpc>
              <a:buSzPct val="80000"/>
              <a:buFontTx/>
              <a:buChar char="•"/>
              <a:defRPr/>
            </a:pPr>
            <a:fld id="{CCBE7EAD-FD7C-40E8-9923-A6F808E6BA18}" type="slidenum">
              <a:rPr lang="en-US" altLang="zh-CN" b="1">
                <a:solidFill>
                  <a:prstClr val="black"/>
                </a:solidFill>
                <a:effectLst>
                  <a:outerShdw blurRad="38100" dist="38100" dir="2700000" algn="tl">
                    <a:srgbClr val="000000">
                      <a:alpha val="43137"/>
                    </a:srgbClr>
                  </a:outerShdw>
                </a:effectLst>
              </a:rPr>
              <a:pPr eaLnBrk="0" hangingPunct="0">
                <a:lnSpc>
                  <a:spcPct val="90000"/>
                </a:lnSpc>
                <a:buSzPct val="80000"/>
                <a:buFontTx/>
                <a:buChar char="•"/>
                <a:defRPr/>
              </a:pPr>
              <a:t>3</a:t>
            </a:fld>
            <a:endParaRPr lang="en-US" altLang="zh-CN" b="1" dirty="0">
              <a:solidFill>
                <a:prstClr val="black"/>
              </a:solidFill>
              <a:effectLst>
                <a:outerShdw blurRad="38100" dist="38100" dir="2700000" algn="tl">
                  <a:srgbClr val="000000">
                    <a:alpha val="43137"/>
                  </a:srgbClr>
                </a:outerShdw>
              </a:effectLst>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性能监控工具</a:t>
            </a:r>
            <a:r>
              <a:rPr lang="en-US" altLang="zh-CN" dirty="0" smtClean="0"/>
              <a:t>\NMON</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29</a:t>
            </a:fld>
            <a:endParaRPr lang="zh-CN" altLang="en-US"/>
          </a:p>
        </p:txBody>
      </p:sp>
    </p:spTree>
    <p:extLst>
      <p:ext uri="{BB962C8B-B14F-4D97-AF65-F5344CB8AC3E}">
        <p14:creationId xmlns:p14="http://schemas.microsoft.com/office/powerpoint/2010/main" val="2498758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需要注意：出于安全考虑，</a:t>
            </a:r>
            <a:r>
              <a:rPr lang="en-US" altLang="zh-CN" sz="1200" kern="1200" dirty="0" smtClean="0">
                <a:solidFill>
                  <a:schemeClr val="tx1"/>
                </a:solidFill>
                <a:effectLst/>
                <a:latin typeface="+mn-lt"/>
                <a:ea typeface="+mn-ea"/>
                <a:cs typeface="+mn-cs"/>
              </a:rPr>
              <a:t>Spotlight</a:t>
            </a:r>
            <a:r>
              <a:rPr lang="zh-CN" altLang="zh-CN" sz="1200" kern="1200" dirty="0" smtClean="0">
                <a:solidFill>
                  <a:schemeClr val="tx1"/>
                </a:solidFill>
                <a:effectLst/>
                <a:latin typeface="+mn-lt"/>
                <a:ea typeface="+mn-ea"/>
                <a:cs typeface="+mn-cs"/>
              </a:rPr>
              <a:t>是不允许用</a:t>
            </a:r>
            <a:r>
              <a:rPr lang="en-US" altLang="zh-CN" sz="1200" kern="1200" dirty="0" smtClean="0">
                <a:solidFill>
                  <a:schemeClr val="tx1"/>
                </a:solidFill>
                <a:effectLst/>
                <a:latin typeface="+mn-lt"/>
                <a:ea typeface="+mn-ea"/>
                <a:cs typeface="+mn-cs"/>
              </a:rPr>
              <a:t>root</a:t>
            </a:r>
            <a:r>
              <a:rPr lang="zh-CN" altLang="zh-CN" sz="1200" kern="1200" dirty="0" smtClean="0">
                <a:solidFill>
                  <a:schemeClr val="tx1"/>
                </a:solidFill>
                <a:effectLst/>
                <a:latin typeface="+mn-lt"/>
                <a:ea typeface="+mn-ea"/>
                <a:cs typeface="+mn-cs"/>
              </a:rPr>
              <a:t>用户来连接登录服务器进行监控的，需要使用其它用户。</a:t>
            </a:r>
          </a:p>
          <a:p>
            <a:r>
              <a:rPr lang="zh-CN" altLang="zh-CN" sz="1200" kern="1200" dirty="0" smtClean="0">
                <a:solidFill>
                  <a:schemeClr val="tx1"/>
                </a:solidFill>
                <a:effectLst/>
                <a:latin typeface="+mn-lt"/>
                <a:ea typeface="+mn-ea"/>
                <a:cs typeface="+mn-cs"/>
              </a:rPr>
              <a:t>必须拥有一个要监控的</a:t>
            </a:r>
            <a:r>
              <a:rPr lang="en-US" altLang="zh-CN" sz="1200" kern="1200" dirty="0" smtClean="0">
                <a:solidFill>
                  <a:schemeClr val="tx1"/>
                </a:solidFill>
                <a:effectLst/>
                <a:latin typeface="+mn-lt"/>
                <a:ea typeface="+mn-ea"/>
                <a:cs typeface="+mn-cs"/>
              </a:rPr>
              <a:t>Unix</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Root</a:t>
            </a:r>
            <a:r>
              <a:rPr lang="zh-CN" altLang="zh-CN" sz="1200" kern="1200" dirty="0" smtClean="0">
                <a:solidFill>
                  <a:schemeClr val="tx1"/>
                </a:solidFill>
                <a:effectLst/>
                <a:latin typeface="+mn-lt"/>
                <a:ea typeface="+mn-ea"/>
                <a:cs typeface="+mn-cs"/>
              </a:rPr>
              <a:t>级权限的用户，但不能是</a:t>
            </a:r>
            <a:r>
              <a:rPr lang="en-US" altLang="zh-CN" sz="1200" kern="1200" dirty="0" smtClean="0">
                <a:solidFill>
                  <a:schemeClr val="tx1"/>
                </a:solidFill>
                <a:effectLst/>
                <a:latin typeface="+mn-lt"/>
                <a:ea typeface="+mn-ea"/>
                <a:cs typeface="+mn-cs"/>
              </a:rPr>
              <a:t>Root</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useradd</a:t>
            </a:r>
            <a:r>
              <a:rPr lang="en-US" altLang="zh-CN" sz="1200" kern="1200" dirty="0" smtClean="0">
                <a:solidFill>
                  <a:schemeClr val="tx1"/>
                </a:solidFill>
                <a:effectLst/>
                <a:latin typeface="+mn-lt"/>
                <a:ea typeface="+mn-ea"/>
                <a:cs typeface="+mn-cs"/>
              </a:rPr>
              <a:t> -u 0  -o  -g root  -G root -d /home/user1 </a:t>
            </a:r>
            <a:r>
              <a:rPr lang="en-US" altLang="zh-CN" sz="1200" kern="1200" dirty="0" err="1" smtClean="0">
                <a:solidFill>
                  <a:schemeClr val="tx1"/>
                </a:solidFill>
                <a:effectLst/>
                <a:latin typeface="+mn-lt"/>
                <a:ea typeface="+mn-ea"/>
                <a:cs typeface="+mn-cs"/>
              </a:rPr>
              <a:t>user1</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passwd</a:t>
            </a:r>
            <a:r>
              <a:rPr lang="en-US" altLang="zh-CN" sz="1200" kern="1200" dirty="0" smtClean="0">
                <a:solidFill>
                  <a:schemeClr val="tx1"/>
                </a:solidFill>
                <a:effectLst/>
                <a:latin typeface="+mn-lt"/>
                <a:ea typeface="+mn-ea"/>
                <a:cs typeface="+mn-cs"/>
              </a:rPr>
              <a:t> user1</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30</a:t>
            </a:fld>
            <a:endParaRPr lang="zh-CN" altLang="en-US"/>
          </a:p>
        </p:txBody>
      </p:sp>
    </p:spTree>
    <p:extLst>
      <p:ext uri="{BB962C8B-B14F-4D97-AF65-F5344CB8AC3E}">
        <p14:creationId xmlns:p14="http://schemas.microsoft.com/office/powerpoint/2010/main" val="1443410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\Web</a:t>
            </a:r>
            <a:r>
              <a:rPr lang="zh-CN" altLang="en-US" dirty="0" smtClean="0"/>
              <a:t>服务器性能监控分析与优化</a:t>
            </a:r>
            <a:r>
              <a:rPr lang="en-US" altLang="zh-CN" dirty="0" smtClean="0"/>
              <a:t>V1.0.docx</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31</a:t>
            </a:fld>
            <a:endParaRPr lang="zh-CN" altLang="en-US"/>
          </a:p>
        </p:txBody>
      </p:sp>
    </p:spTree>
    <p:extLst>
      <p:ext uri="{BB962C8B-B14F-4D97-AF65-F5344CB8AC3E}">
        <p14:creationId xmlns:p14="http://schemas.microsoft.com/office/powerpoint/2010/main" val="374303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33</a:t>
            </a:fld>
            <a:endParaRPr lang="zh-CN" altLang="en-US"/>
          </a:p>
        </p:txBody>
      </p:sp>
    </p:spTree>
    <p:extLst>
      <p:ext uri="{BB962C8B-B14F-4D97-AF65-F5344CB8AC3E}">
        <p14:creationId xmlns:p14="http://schemas.microsoft.com/office/powerpoint/2010/main" val="1443410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\Web</a:t>
            </a:r>
            <a:r>
              <a:rPr lang="zh-CN" altLang="en-US" dirty="0" smtClean="0"/>
              <a:t>服务器性能监控分析与优化</a:t>
            </a:r>
            <a:r>
              <a:rPr lang="en-US" altLang="zh-CN" dirty="0" smtClean="0"/>
              <a:t>\</a:t>
            </a:r>
            <a:r>
              <a:rPr lang="en-US" altLang="zh-CN" dirty="0" err="1" smtClean="0"/>
              <a:t>lr_scripts</a:t>
            </a:r>
            <a:r>
              <a:rPr lang="en-US" altLang="zh-CN" dirty="0" smtClean="0"/>
              <a:t>\</a:t>
            </a:r>
            <a:r>
              <a:rPr lang="en-US" altLang="zh-CN" dirty="0" err="1" smtClean="0"/>
              <a:t>WAS_IHS_simple_static_page</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34</a:t>
            </a:fld>
            <a:endParaRPr lang="zh-CN" altLang="en-US"/>
          </a:p>
        </p:txBody>
      </p:sp>
    </p:spTree>
    <p:extLst>
      <p:ext uri="{BB962C8B-B14F-4D97-AF65-F5344CB8AC3E}">
        <p14:creationId xmlns:p14="http://schemas.microsoft.com/office/powerpoint/2010/main" val="1130000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\Web</a:t>
            </a:r>
            <a:r>
              <a:rPr lang="zh-CN" altLang="en-US" dirty="0" smtClean="0"/>
              <a:t>服务器性能监控分析与优化</a:t>
            </a:r>
            <a:r>
              <a:rPr lang="en-US" altLang="zh-CN" dirty="0" smtClean="0"/>
              <a:t>\</a:t>
            </a:r>
            <a:r>
              <a:rPr lang="en-US" altLang="zh-CN" dirty="0" err="1" smtClean="0"/>
              <a:t>lr_scripts</a:t>
            </a:r>
            <a:r>
              <a:rPr lang="en-US" altLang="zh-CN" dirty="0" smtClean="0"/>
              <a:t>\</a:t>
            </a:r>
            <a:r>
              <a:rPr lang="en-US" altLang="zh-CN" dirty="0" err="1" smtClean="0"/>
              <a:t>Apache_ConnectionTest</a:t>
            </a:r>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35</a:t>
            </a:fld>
            <a:endParaRPr lang="en-US" altLang="zh-CN"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http://publib.boulder.ibm.com/httpserv/ihsdiag/ihs_performance.html</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36</a:t>
            </a:fld>
            <a:endParaRPr lang="zh-CN" altLang="en-US"/>
          </a:p>
        </p:txBody>
      </p:sp>
    </p:spTree>
    <p:extLst>
      <p:ext uri="{BB962C8B-B14F-4D97-AF65-F5344CB8AC3E}">
        <p14:creationId xmlns:p14="http://schemas.microsoft.com/office/powerpoint/2010/main" val="1500205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en-US" altLang="zh-CN" dirty="0" smtClean="0"/>
              <a:t>WAS</a:t>
            </a:r>
            <a:r>
              <a:rPr lang="zh-CN" altLang="en-US" dirty="0" smtClean="0"/>
              <a:t>性能监控</a:t>
            </a:r>
            <a:r>
              <a:rPr lang="en-US" altLang="zh-CN" dirty="0" smtClean="0"/>
              <a:t>.</a:t>
            </a:r>
            <a:r>
              <a:rPr lang="en-US" altLang="zh-CN" dirty="0" err="1" smtClean="0"/>
              <a:t>docx</a:t>
            </a:r>
            <a:endParaRPr lang="en-US" altLang="zh-CN" dirty="0" smtClean="0"/>
          </a:p>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\JVM</a:t>
            </a:r>
            <a:r>
              <a:rPr lang="zh-CN" altLang="en-US" dirty="0" smtClean="0"/>
              <a:t>性能分析与优化</a:t>
            </a:r>
            <a:r>
              <a:rPr lang="en-US" altLang="zh-CN" dirty="0" smtClean="0"/>
              <a:t>V1.0.docx</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37</a:t>
            </a:fld>
            <a:endParaRPr lang="zh-CN" altLang="en-US"/>
          </a:p>
        </p:txBody>
      </p:sp>
    </p:spTree>
    <p:extLst>
      <p:ext uri="{BB962C8B-B14F-4D97-AF65-F5344CB8AC3E}">
        <p14:creationId xmlns:p14="http://schemas.microsoft.com/office/powerpoint/2010/main" val="1212806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通常，</a:t>
            </a:r>
            <a:r>
              <a:rPr lang="en-US" altLang="zh-CN" sz="1200" b="0" i="0" u="none" strike="noStrike" kern="1200" baseline="0" dirty="0" err="1" smtClean="0">
                <a:solidFill>
                  <a:schemeClr val="tx1"/>
                </a:solidFill>
                <a:latin typeface="+mn-lt"/>
                <a:ea typeface="+mn-ea"/>
                <a:cs typeface="+mn-cs"/>
              </a:rPr>
              <a:t>WebSphere</a:t>
            </a:r>
            <a:r>
              <a:rPr lang="zh-CN" altLang="en-US" sz="1200" b="0" i="0" u="none" strike="noStrike" kern="1200" baseline="0" dirty="0" smtClean="0">
                <a:solidFill>
                  <a:schemeClr val="tx1"/>
                </a:solidFill>
                <a:latin typeface="+mn-lt"/>
                <a:ea typeface="+mn-ea"/>
                <a:cs typeface="+mn-cs"/>
              </a:rPr>
              <a:t>应用中的一个请求到达服务器，到真正开始处理，要经过一系列的连接池。广域网上可能有大量的并发用户同时访问</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服务器，</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服务器上同时活动（</a:t>
            </a:r>
            <a:r>
              <a:rPr lang="en-US" altLang="zh-CN" sz="1200" b="0" i="0" u="none" strike="noStrike" kern="1200" baseline="0" dirty="0" smtClean="0">
                <a:solidFill>
                  <a:schemeClr val="tx1"/>
                </a:solidFill>
                <a:latin typeface="+mn-lt"/>
                <a:ea typeface="+mn-ea"/>
                <a:cs typeface="+mn-cs"/>
              </a:rPr>
              <a:t>Active</a:t>
            </a:r>
            <a:r>
              <a:rPr lang="zh-CN" altLang="en-US" sz="1200" b="0" i="0" u="none" strike="noStrike" kern="1200" baseline="0" dirty="0" smtClean="0">
                <a:solidFill>
                  <a:schemeClr val="tx1"/>
                </a:solidFill>
                <a:latin typeface="+mn-lt"/>
                <a:ea typeface="+mn-ea"/>
                <a:cs typeface="+mn-cs"/>
              </a:rPr>
              <a:t>）的连接可能高达</a:t>
            </a:r>
            <a:r>
              <a:rPr lang="en-US" altLang="zh-CN" sz="1200" b="0" i="0" u="none" strike="noStrike" kern="1200" baseline="0" dirty="0" smtClean="0">
                <a:solidFill>
                  <a:schemeClr val="tx1"/>
                </a:solidFill>
                <a:latin typeface="+mn-lt"/>
                <a:ea typeface="+mn-ea"/>
                <a:cs typeface="+mn-cs"/>
              </a:rPr>
              <a:t>10000</a:t>
            </a:r>
            <a:r>
              <a:rPr lang="zh-CN" altLang="en-US" sz="1200" b="0" i="0" u="none" strike="noStrike" kern="1200" baseline="0" dirty="0" smtClean="0">
                <a:solidFill>
                  <a:schemeClr val="tx1"/>
                </a:solidFill>
                <a:latin typeface="+mn-lt"/>
                <a:ea typeface="+mn-ea"/>
                <a:cs typeface="+mn-cs"/>
              </a:rPr>
              <a:t>个。但</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服务器到应用服务器（</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容器）的连接池大小可能只有</a:t>
            </a:r>
            <a:r>
              <a:rPr lang="en-US" altLang="zh-CN" sz="1200" b="0" i="0" u="none" strike="noStrike" kern="1200" baseline="0" dirty="0" smtClean="0">
                <a:solidFill>
                  <a:schemeClr val="tx1"/>
                </a:solidFill>
                <a:latin typeface="+mn-lt"/>
                <a:ea typeface="+mn-ea"/>
                <a:cs typeface="+mn-cs"/>
              </a:rPr>
              <a:t>200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容器到</a:t>
            </a:r>
            <a:r>
              <a:rPr lang="en-US" altLang="zh-CN" sz="1200" b="0" i="0" u="none" strike="noStrike" kern="1200" baseline="0" dirty="0" smtClean="0">
                <a:solidFill>
                  <a:schemeClr val="tx1"/>
                </a:solidFill>
                <a:latin typeface="+mn-lt"/>
                <a:ea typeface="+mn-ea"/>
                <a:cs typeface="+mn-cs"/>
              </a:rPr>
              <a:t>EJB</a:t>
            </a:r>
            <a:r>
              <a:rPr lang="zh-CN" altLang="en-US" sz="1200" b="0" i="0" u="none" strike="noStrike" kern="1200" baseline="0" dirty="0" smtClean="0">
                <a:solidFill>
                  <a:schemeClr val="tx1"/>
                </a:solidFill>
                <a:latin typeface="+mn-lt"/>
                <a:ea typeface="+mn-ea"/>
                <a:cs typeface="+mn-cs"/>
              </a:rPr>
              <a:t>容器的连接池更小，可能是</a:t>
            </a:r>
            <a:r>
              <a:rPr lang="en-US" altLang="zh-CN" sz="1200" b="0" i="0" u="none" strike="noStrike" kern="1200" baseline="0" dirty="0" smtClean="0">
                <a:solidFill>
                  <a:schemeClr val="tx1"/>
                </a:solidFill>
                <a:latin typeface="+mn-lt"/>
                <a:ea typeface="+mn-ea"/>
                <a:cs typeface="+mn-cs"/>
              </a:rPr>
              <a:t>80</a:t>
            </a:r>
            <a:r>
              <a:rPr lang="zh-CN" altLang="en-US" sz="1200" b="0" i="0" u="none" strike="noStrike" kern="1200" baseline="0" dirty="0" smtClean="0">
                <a:solidFill>
                  <a:schemeClr val="tx1"/>
                </a:solidFill>
                <a:latin typeface="+mn-lt"/>
                <a:ea typeface="+mn-ea"/>
                <a:cs typeface="+mn-cs"/>
              </a:rPr>
              <a:t>。然后，经过数据源（</a:t>
            </a:r>
            <a:r>
              <a:rPr lang="en-US" altLang="zh-CN" sz="1200" b="0" i="0" u="none" strike="noStrike" kern="1200" baseline="0" dirty="0" smtClean="0">
                <a:solidFill>
                  <a:schemeClr val="tx1"/>
                </a:solidFill>
                <a:latin typeface="+mn-lt"/>
                <a:ea typeface="+mn-ea"/>
                <a:cs typeface="+mn-cs"/>
              </a:rPr>
              <a:t>Data source</a:t>
            </a:r>
            <a:r>
              <a:rPr lang="zh-CN" altLang="en-US" sz="1200" b="0" i="0" u="none" strike="noStrike" kern="1200" baseline="0" dirty="0" smtClean="0">
                <a:solidFill>
                  <a:schemeClr val="tx1"/>
                </a:solidFill>
                <a:latin typeface="+mn-lt"/>
                <a:ea typeface="+mn-ea"/>
                <a:cs typeface="+mn-cs"/>
              </a:rPr>
              <a:t>）到数据库的连接最大可能只有</a:t>
            </a:r>
            <a:r>
              <a:rPr lang="en-US" altLang="zh-CN" sz="1200" b="0" i="0" u="none" strike="noStrike" kern="1200" baseline="0" dirty="0" smtClean="0">
                <a:solidFill>
                  <a:schemeClr val="tx1"/>
                </a:solidFill>
                <a:latin typeface="+mn-lt"/>
                <a:ea typeface="+mn-ea"/>
                <a:cs typeface="+mn-cs"/>
              </a:rPr>
              <a:t>25</a:t>
            </a:r>
            <a:r>
              <a:rPr lang="zh-CN" altLang="en-US" sz="1200" b="0" i="0" u="none" strike="noStrike" kern="1200" baseline="0" dirty="0" smtClean="0">
                <a:solidFill>
                  <a:schemeClr val="tx1"/>
                </a:solidFill>
                <a:latin typeface="+mn-lt"/>
                <a:ea typeface="+mn-ea"/>
                <a:cs typeface="+mn-cs"/>
              </a:rPr>
              <a:t>个。从</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服务器的连接池到数据库的连接池尺寸逐渐变小，像一个漏斗（</a:t>
            </a:r>
            <a:r>
              <a:rPr lang="en-US" altLang="zh-CN" sz="1200" b="0" i="0" u="none" strike="noStrike" kern="1200" baseline="0" dirty="0" smtClean="0">
                <a:solidFill>
                  <a:schemeClr val="tx1"/>
                </a:solidFill>
                <a:latin typeface="+mn-lt"/>
                <a:ea typeface="+mn-ea"/>
                <a:cs typeface="+mn-cs"/>
              </a:rPr>
              <a:t>funnel</a:t>
            </a:r>
            <a:r>
              <a:rPr lang="zh-CN" altLang="en-US" sz="1200" b="0" i="0" u="none" strike="noStrike" kern="1200" baseline="0" dirty="0" smtClean="0">
                <a:solidFill>
                  <a:schemeClr val="tx1"/>
                </a:solidFill>
                <a:latin typeface="+mn-lt"/>
                <a:ea typeface="+mn-ea"/>
                <a:cs typeface="+mn-cs"/>
              </a:rPr>
              <a:t>），所以称为</a:t>
            </a:r>
            <a:r>
              <a:rPr lang="zh-CN" altLang="en-US" sz="1200" b="1" i="0" u="none" strike="noStrike" kern="1200" baseline="0" dirty="0" smtClean="0">
                <a:solidFill>
                  <a:schemeClr val="tx1"/>
                </a:solidFill>
                <a:latin typeface="+mn-lt"/>
                <a:ea typeface="+mn-ea"/>
                <a:cs typeface="+mn-cs"/>
              </a:rPr>
              <a:t>漏斗模型</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IBM 000-253</a:t>
            </a:r>
            <a:r>
              <a:rPr lang="zh-CN" altLang="en-US" sz="1200" b="0" i="0" u="none" strike="noStrike" kern="1200" baseline="0" dirty="0" smtClean="0">
                <a:solidFill>
                  <a:schemeClr val="tx1"/>
                </a:solidFill>
                <a:latin typeface="+mn-lt"/>
                <a:ea typeface="+mn-ea"/>
                <a:cs typeface="+mn-cs"/>
              </a:rPr>
              <a:t>中有这么一道题：</a:t>
            </a:r>
          </a:p>
          <a:p>
            <a:pPr rtl="0"/>
            <a:r>
              <a:rPr lang="en-US" altLang="zh-CN" sz="1200" b="0" i="0" u="none" strike="noStrike" kern="1200" baseline="0" dirty="0" smtClean="0">
                <a:solidFill>
                  <a:schemeClr val="tx1"/>
                </a:solidFill>
                <a:latin typeface="+mn-lt"/>
                <a:ea typeface="+mn-ea"/>
                <a:cs typeface="+mn-cs"/>
              </a:rPr>
              <a:t>According to the Upstream Queuing model for performance tuning, what </a:t>
            </a:r>
            <a:r>
              <a:rPr lang="en-US" altLang="zh-CN" sz="1200" b="0" i="0" u="none" strike="noStrike" kern="1200" baseline="0" dirty="0" err="1" smtClean="0">
                <a:solidFill>
                  <a:schemeClr val="tx1"/>
                </a:solidFill>
                <a:latin typeface="+mn-lt"/>
                <a:ea typeface="+mn-ea"/>
                <a:cs typeface="+mn-cs"/>
              </a:rPr>
              <a:t>reflets</a:t>
            </a:r>
            <a:r>
              <a:rPr lang="en-US" altLang="zh-CN" sz="1200" b="0" i="0" u="none" strike="noStrike" kern="1200" baseline="0" dirty="0" smtClean="0">
                <a:solidFill>
                  <a:schemeClr val="tx1"/>
                </a:solidFill>
                <a:latin typeface="+mn-lt"/>
                <a:ea typeface="+mn-ea"/>
                <a:cs typeface="+mn-cs"/>
              </a:rPr>
              <a:t> the correct application of recommended settings for maximum concurrent clients?</a:t>
            </a:r>
          </a:p>
          <a:p>
            <a:pPr rtl="0"/>
            <a:r>
              <a:rPr lang="en-US" altLang="zh-CN" sz="1200" b="0" i="0" u="none" strike="noStrike" kern="1200" baseline="0" dirty="0" smtClean="0">
                <a:solidFill>
                  <a:schemeClr val="tx1"/>
                </a:solidFill>
                <a:latin typeface="+mn-lt"/>
                <a:ea typeface="+mn-ea"/>
                <a:cs typeface="+mn-cs"/>
              </a:rPr>
              <a:t>A Web Server=75, Web container=75, </a:t>
            </a:r>
            <a:r>
              <a:rPr lang="en-US" altLang="zh-CN" sz="1200" b="0" i="0" u="none" strike="noStrike" kern="1200" baseline="0" dirty="0" err="1" smtClean="0">
                <a:solidFill>
                  <a:schemeClr val="tx1"/>
                </a:solidFill>
                <a:latin typeface="+mn-lt"/>
                <a:ea typeface="+mn-ea"/>
                <a:cs typeface="+mn-cs"/>
              </a:rPr>
              <a:t>Datasource</a:t>
            </a:r>
            <a:r>
              <a:rPr lang="en-US" altLang="zh-CN" sz="1200" b="0" i="0" u="none" strike="noStrike" kern="1200" baseline="0" dirty="0" smtClean="0">
                <a:solidFill>
                  <a:schemeClr val="tx1"/>
                </a:solidFill>
                <a:latin typeface="+mn-lt"/>
                <a:ea typeface="+mn-ea"/>
                <a:cs typeface="+mn-cs"/>
              </a:rPr>
              <a:t> =25</a:t>
            </a:r>
          </a:p>
          <a:p>
            <a:pPr rtl="0"/>
            <a:r>
              <a:rPr lang="en-US" altLang="zh-CN" sz="1200" b="0" i="0" u="none" strike="noStrike" kern="1200" baseline="0" dirty="0" smtClean="0">
                <a:solidFill>
                  <a:schemeClr val="tx1"/>
                </a:solidFill>
                <a:latin typeface="+mn-lt"/>
                <a:ea typeface="+mn-ea"/>
                <a:cs typeface="+mn-cs"/>
              </a:rPr>
              <a:t>B Web Server=75, Web container=50, </a:t>
            </a:r>
            <a:r>
              <a:rPr lang="en-US" altLang="zh-CN" sz="1200" b="0" i="0" u="none" strike="noStrike" kern="1200" baseline="0" dirty="0" err="1" smtClean="0">
                <a:solidFill>
                  <a:schemeClr val="tx1"/>
                </a:solidFill>
                <a:latin typeface="+mn-lt"/>
                <a:ea typeface="+mn-ea"/>
                <a:cs typeface="+mn-cs"/>
              </a:rPr>
              <a:t>Datasource</a:t>
            </a:r>
            <a:r>
              <a:rPr lang="en-US" altLang="zh-CN" sz="1200" b="0" i="0" u="none" strike="noStrike" kern="1200" baseline="0" dirty="0" smtClean="0">
                <a:solidFill>
                  <a:schemeClr val="tx1"/>
                </a:solidFill>
                <a:latin typeface="+mn-lt"/>
                <a:ea typeface="+mn-ea"/>
                <a:cs typeface="+mn-cs"/>
              </a:rPr>
              <a:t> =25</a:t>
            </a:r>
          </a:p>
          <a:p>
            <a:pPr rtl="0"/>
            <a:r>
              <a:rPr lang="en-US" altLang="zh-CN" sz="1200" b="0" i="0" u="none" strike="noStrike" kern="1200" baseline="0" dirty="0" smtClean="0">
                <a:solidFill>
                  <a:schemeClr val="tx1"/>
                </a:solidFill>
                <a:latin typeface="+mn-lt"/>
                <a:ea typeface="+mn-ea"/>
                <a:cs typeface="+mn-cs"/>
              </a:rPr>
              <a:t>C Web Server=50, Web container=50, </a:t>
            </a:r>
            <a:r>
              <a:rPr lang="en-US" altLang="zh-CN" sz="1200" b="0" i="0" u="none" strike="noStrike" kern="1200" baseline="0" dirty="0" err="1" smtClean="0">
                <a:solidFill>
                  <a:schemeClr val="tx1"/>
                </a:solidFill>
                <a:latin typeface="+mn-lt"/>
                <a:ea typeface="+mn-ea"/>
                <a:cs typeface="+mn-cs"/>
              </a:rPr>
              <a:t>Datasource</a:t>
            </a:r>
            <a:r>
              <a:rPr lang="en-US" altLang="zh-CN" sz="1200" b="0" i="0" u="none" strike="noStrike" kern="1200" baseline="0" dirty="0" smtClean="0">
                <a:solidFill>
                  <a:schemeClr val="tx1"/>
                </a:solidFill>
                <a:latin typeface="+mn-lt"/>
                <a:ea typeface="+mn-ea"/>
                <a:cs typeface="+mn-cs"/>
              </a:rPr>
              <a:t> =50</a:t>
            </a:r>
          </a:p>
          <a:p>
            <a:pPr rtl="0"/>
            <a:r>
              <a:rPr lang="en-US" altLang="zh-CN" sz="1200" b="0" i="0" u="none" strike="noStrike" kern="1200" baseline="0" dirty="0" smtClean="0">
                <a:solidFill>
                  <a:schemeClr val="tx1"/>
                </a:solidFill>
                <a:latin typeface="+mn-lt"/>
                <a:ea typeface="+mn-ea"/>
                <a:cs typeface="+mn-cs"/>
              </a:rPr>
              <a:t>D Web Server=25, Web container=50, </a:t>
            </a:r>
            <a:r>
              <a:rPr lang="en-US" altLang="zh-CN" sz="1200" b="0" i="0" u="none" strike="noStrike" kern="1200" baseline="0" dirty="0" err="1" smtClean="0">
                <a:solidFill>
                  <a:schemeClr val="tx1"/>
                </a:solidFill>
                <a:latin typeface="+mn-lt"/>
                <a:ea typeface="+mn-ea"/>
                <a:cs typeface="+mn-cs"/>
              </a:rPr>
              <a:t>Datasource</a:t>
            </a:r>
            <a:r>
              <a:rPr lang="en-US" altLang="zh-CN" sz="1200" b="0" i="0" u="none" strike="noStrike" kern="1200" baseline="0" dirty="0" smtClean="0">
                <a:solidFill>
                  <a:schemeClr val="tx1"/>
                </a:solidFill>
                <a:latin typeface="+mn-lt"/>
                <a:ea typeface="+mn-ea"/>
                <a:cs typeface="+mn-cs"/>
              </a:rPr>
              <a:t> =75</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38</a:t>
            </a:fld>
            <a:endParaRPr lang="zh-CN" altLang="en-US"/>
          </a:p>
        </p:txBody>
      </p:sp>
    </p:spTree>
    <p:extLst>
      <p:ext uri="{BB962C8B-B14F-4D97-AF65-F5344CB8AC3E}">
        <p14:creationId xmlns:p14="http://schemas.microsoft.com/office/powerpoint/2010/main" val="1935434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37A6CEE7-7659-4C38-9844-9E3F7234F44E}" type="slidenum">
              <a:rPr lang="zh-CN" altLang="en-US" sz="1200" smtClean="0"/>
              <a:pPr/>
              <a:t>40</a:t>
            </a:fld>
            <a:endParaRPr lang="en-US" altLang="zh-CN" sz="1200" smtClean="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F:\</a:t>
            </a:r>
            <a:r>
              <a:rPr lang="zh-CN" altLang="en-US" dirty="0" smtClean="0"/>
              <a:t>项目</a:t>
            </a:r>
            <a:r>
              <a:rPr lang="en-US" altLang="zh-CN" dirty="0" smtClean="0"/>
              <a:t>\</a:t>
            </a:r>
            <a:r>
              <a:rPr lang="zh-CN" altLang="en-US" dirty="0" smtClean="0"/>
              <a:t>汇丰</a:t>
            </a:r>
            <a:r>
              <a:rPr lang="en-US" altLang="zh-CN" dirty="0" smtClean="0"/>
              <a:t>\WAS</a:t>
            </a:r>
            <a:r>
              <a:rPr lang="zh-CN" altLang="en-US" dirty="0" smtClean="0"/>
              <a:t>性能监控</a:t>
            </a:r>
            <a:r>
              <a:rPr lang="en-US" altLang="zh-CN" dirty="0" smtClean="0"/>
              <a:t>.</a:t>
            </a:r>
            <a:r>
              <a:rPr lang="en-US" altLang="zh-CN" dirty="0" err="1" smtClean="0"/>
              <a:t>docx</a:t>
            </a:r>
            <a:endParaRPr lang="en-US" altLang="zh-CN" dirty="0" smtClean="0"/>
          </a:p>
          <a:p>
            <a:pPr eaLnBrk="1" hangingPunct="1"/>
            <a:endParaRPr lang="en-US" altLang="zh-CN" dirty="0" smtClean="0"/>
          </a:p>
          <a:p>
            <a:pPr eaLnBrk="1" hangingPunct="1"/>
            <a:r>
              <a:rPr lang="en-US" altLang="zh-CN" dirty="0" err="1" smtClean="0"/>
              <a:t>Nagios</a:t>
            </a:r>
            <a:r>
              <a:rPr lang="en-US" altLang="zh-CN" dirty="0" smtClean="0"/>
              <a:t> WAS </a:t>
            </a:r>
            <a:r>
              <a:rPr lang="zh-CN" altLang="en-US" dirty="0" smtClean="0"/>
              <a:t>是个用来监控 </a:t>
            </a:r>
            <a:r>
              <a:rPr lang="en-US" altLang="zh-CN" dirty="0" smtClean="0"/>
              <a:t>IBM </a:t>
            </a:r>
            <a:r>
              <a:rPr lang="zh-CN" altLang="en-US" dirty="0" smtClean="0"/>
              <a:t>的 </a:t>
            </a:r>
            <a:r>
              <a:rPr lang="en-US" altLang="zh-CN" dirty="0" err="1" smtClean="0"/>
              <a:t>WebSphere</a:t>
            </a:r>
            <a:r>
              <a:rPr lang="en-US" altLang="zh-CN" dirty="0" smtClean="0"/>
              <a:t> </a:t>
            </a:r>
            <a:r>
              <a:rPr lang="zh-CN" altLang="en-US" dirty="0" smtClean="0"/>
              <a:t>应用服务器的 </a:t>
            </a:r>
            <a:r>
              <a:rPr lang="en-US" altLang="zh-CN" dirty="0" err="1" smtClean="0"/>
              <a:t>Nagios</a:t>
            </a:r>
            <a:r>
              <a:rPr lang="en-US" altLang="zh-CN" dirty="0" smtClean="0"/>
              <a:t> </a:t>
            </a:r>
            <a:r>
              <a:rPr lang="zh-CN" altLang="en-US" dirty="0" smtClean="0"/>
              <a:t>插件。监控的内容包括：</a:t>
            </a:r>
          </a:p>
          <a:p>
            <a:pPr eaLnBrk="1" hangingPunct="1"/>
            <a:r>
              <a:rPr lang="en-US" altLang="zh-CN" dirty="0" smtClean="0"/>
              <a:t>-</a:t>
            </a:r>
            <a:r>
              <a:rPr lang="en-US" altLang="zh-CN" dirty="0" err="1" smtClean="0"/>
              <a:t>MonitorJvmHeapsize</a:t>
            </a:r>
            <a:r>
              <a:rPr lang="en-US" altLang="zh-CN" dirty="0" smtClean="0"/>
              <a:t> </a:t>
            </a:r>
          </a:p>
          <a:p>
            <a:pPr eaLnBrk="1" hangingPunct="1"/>
            <a:r>
              <a:rPr lang="en-US" altLang="zh-CN" dirty="0" smtClean="0"/>
              <a:t>-</a:t>
            </a:r>
            <a:r>
              <a:rPr lang="en-US" altLang="zh-CN" dirty="0" err="1" smtClean="0"/>
              <a:t>MonitorJdbcConnectionPools</a:t>
            </a:r>
            <a:r>
              <a:rPr lang="en-US" altLang="zh-CN" dirty="0" smtClean="0"/>
              <a:t> </a:t>
            </a:r>
          </a:p>
          <a:p>
            <a:pPr eaLnBrk="1" hangingPunct="1"/>
            <a:r>
              <a:rPr lang="en-US" altLang="zh-CN" dirty="0" smtClean="0"/>
              <a:t>-</a:t>
            </a:r>
            <a:r>
              <a:rPr lang="en-US" altLang="zh-CN" dirty="0" err="1" smtClean="0"/>
              <a:t>MonitorThreadPools</a:t>
            </a:r>
            <a:r>
              <a:rPr lang="en-US" altLang="zh-CN" dirty="0" smtClean="0"/>
              <a:t> </a:t>
            </a:r>
          </a:p>
          <a:p>
            <a:pPr eaLnBrk="1" hangingPunct="1"/>
            <a:r>
              <a:rPr lang="en-US" altLang="zh-CN" dirty="0" smtClean="0"/>
              <a:t>-</a:t>
            </a:r>
            <a:r>
              <a:rPr lang="en-US" altLang="zh-CN" dirty="0" err="1" smtClean="0"/>
              <a:t>MonitorLiveSessions</a:t>
            </a:r>
            <a:r>
              <a:rPr lang="en-US" altLang="zh-CN" dirty="0" smtClean="0"/>
              <a:t> </a:t>
            </a:r>
          </a:p>
          <a:p>
            <a:pPr eaLnBrk="1" hangingPunct="1"/>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eaLnBrk="0" fontAlgn="base" hangingPunct="0">
              <a:lnSpc>
                <a:spcPct val="90000"/>
              </a:lnSpc>
              <a:spcBef>
                <a:spcPct val="0"/>
              </a:spcBef>
              <a:spcAft>
                <a:spcPct val="0"/>
              </a:spcAft>
              <a:buSzPct val="80000"/>
              <a:buFontTx/>
              <a:buChar char="•"/>
              <a:defRPr/>
            </a:pPr>
            <a:fld id="{79A0E9FB-858A-48A6-9D57-DA7034CB763E}" type="slidenum">
              <a:rPr lang="en-US" altLang="zh-CN" b="1">
                <a:solidFill>
                  <a:prstClr val="black"/>
                </a:solidFill>
                <a:effectLst>
                  <a:outerShdw blurRad="38100" dist="38100" dir="2700000" algn="tl">
                    <a:srgbClr val="000000">
                      <a:alpha val="43137"/>
                    </a:srgbClr>
                  </a:outerShdw>
                </a:effectLst>
              </a:rPr>
              <a:pPr eaLnBrk="0" fontAlgn="base" hangingPunct="0">
                <a:lnSpc>
                  <a:spcPct val="90000"/>
                </a:lnSpc>
                <a:spcBef>
                  <a:spcPct val="0"/>
                </a:spcBef>
                <a:spcAft>
                  <a:spcPct val="0"/>
                </a:spcAft>
                <a:buSzPct val="80000"/>
                <a:buFontTx/>
                <a:buChar char="•"/>
                <a:defRPr/>
              </a:pPr>
              <a:t>4</a:t>
            </a:fld>
            <a:endParaRPr lang="en-US" altLang="zh-CN" b="1" dirty="0">
              <a:solidFill>
                <a:prstClr val="black"/>
              </a:solidFill>
              <a:effectLst>
                <a:outerShdw blurRad="38100" dist="38100" dir="2700000" algn="tl">
                  <a:srgbClr val="000000">
                    <a:alpha val="43137"/>
                  </a:srgbClr>
                </a:outerShdw>
              </a:effectLst>
            </a:endParaRPr>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p:cNvSpPr>
            <a:spLocks noGrp="1" noRot="1" noChangeAspect="1" noTextEdit="1"/>
          </p:cNvSpPr>
          <p:nvPr>
            <p:ph type="sldImg"/>
          </p:nvPr>
        </p:nvSpPr>
        <p:spPr>
          <a:ln/>
        </p:spPr>
      </p:sp>
      <p:sp>
        <p:nvSpPr>
          <p:cNvPr id="330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PMI</a:t>
            </a:r>
          </a:p>
          <a:p>
            <a:endParaRPr lang="zh-CN" altLang="en-US" smtClean="0"/>
          </a:p>
        </p:txBody>
      </p:sp>
      <p:sp>
        <p:nvSpPr>
          <p:cNvPr id="330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ED9A8792-DFB7-4E09-82B7-AA111FCCED7D}" type="slidenum">
              <a:rPr lang="zh-CN" altLang="en-US" sz="1200" smtClean="0"/>
              <a:pPr/>
              <a:t>41</a:t>
            </a:fld>
            <a:endParaRPr lang="en-US" altLang="zh-CN"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1"/>
          <p:cNvSpPr>
            <a:spLocks noGrp="1" noRot="1" noChangeAspect="1" noTextEdit="1"/>
          </p:cNvSpPr>
          <p:nvPr>
            <p:ph type="sldImg"/>
          </p:nvPr>
        </p:nvSpPr>
        <p:spPr>
          <a:ln/>
        </p:spPr>
      </p:sp>
      <p:sp>
        <p:nvSpPr>
          <p:cNvPr id="331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wsadmin</a:t>
            </a:r>
          </a:p>
          <a:p>
            <a:endParaRPr lang="zh-CN" altLang="en-US" smtClean="0"/>
          </a:p>
        </p:txBody>
      </p:sp>
      <p:sp>
        <p:nvSpPr>
          <p:cNvPr id="331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06999651-7695-4033-91C8-A82DB36C63AE}" type="slidenum">
              <a:rPr lang="zh-CN" altLang="en-US" sz="1200" smtClean="0"/>
              <a:pPr/>
              <a:t>42</a:t>
            </a:fld>
            <a:endParaRPr lang="en-US" altLang="zh-CN"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幻灯片图像占位符 1"/>
          <p:cNvSpPr>
            <a:spLocks noGrp="1" noRot="1" noChangeAspect="1" noTextEdit="1"/>
          </p:cNvSpPr>
          <p:nvPr>
            <p:ph type="sldImg"/>
          </p:nvPr>
        </p:nvSpPr>
        <p:spPr>
          <a:ln/>
        </p:spPr>
      </p:sp>
      <p:sp>
        <p:nvSpPr>
          <p:cNvPr id="332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E:\Program Files\IBM\WebSphere\AppServer\installableApps</a:t>
            </a:r>
            <a:endParaRPr lang="zh-CN" altLang="zh-CN" smtClean="0"/>
          </a:p>
          <a:p>
            <a:endParaRPr lang="zh-CN" altLang="en-US" smtClean="0"/>
          </a:p>
        </p:txBody>
      </p:sp>
      <p:sp>
        <p:nvSpPr>
          <p:cNvPr id="332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32D63AAE-58C7-43DA-BFC0-C62BB3174DDF}" type="slidenum">
              <a:rPr lang="zh-CN" altLang="en-US" sz="1200" smtClean="0"/>
              <a:pPr/>
              <a:t>44</a:t>
            </a:fld>
            <a:endParaRPr lang="en-US" altLang="zh-CN" sz="120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幻灯片图像占位符 1"/>
          <p:cNvSpPr>
            <a:spLocks noGrp="1" noRot="1" noChangeAspect="1" noTextEdit="1"/>
          </p:cNvSpPr>
          <p:nvPr>
            <p:ph type="sldImg"/>
          </p:nvPr>
        </p:nvSpPr>
        <p:spPr>
          <a:ln/>
        </p:spPr>
      </p:sp>
      <p:sp>
        <p:nvSpPr>
          <p:cNvPr id="333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3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C24EF083-5FC7-4566-978F-B785CFC196FB}" type="slidenum">
              <a:rPr lang="zh-CN" altLang="en-US" sz="1200" smtClean="0"/>
              <a:pPr/>
              <a:t>45</a:t>
            </a:fld>
            <a:endParaRPr lang="en-US" altLang="zh-CN" sz="120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幻灯片图像占位符 1"/>
          <p:cNvSpPr>
            <a:spLocks noGrp="1" noRot="1" noChangeAspect="1" noTextEdit="1"/>
          </p:cNvSpPr>
          <p:nvPr>
            <p:ph type="sldImg"/>
          </p:nvPr>
        </p:nvSpPr>
        <p:spPr>
          <a:ln/>
        </p:spPr>
      </p:sp>
      <p:sp>
        <p:nvSpPr>
          <p:cNvPr id="334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smtClean="0"/>
              <a:t>LoadRunner</a:t>
            </a:r>
            <a:r>
              <a:rPr lang="zh-CN" altLang="en-US" dirty="0" smtClean="0"/>
              <a:t>自带的</a:t>
            </a:r>
            <a:r>
              <a:rPr lang="en-US" altLang="zh-CN" dirty="0" smtClean="0"/>
              <a:t>WAS</a:t>
            </a:r>
            <a:r>
              <a:rPr lang="zh-CN" altLang="en-US" dirty="0" smtClean="0"/>
              <a:t>监控只能监控比较低的版本</a:t>
            </a:r>
            <a:r>
              <a:rPr lang="en-US" altLang="zh-CN" dirty="0" smtClean="0"/>
              <a:t>,LoadRunner11</a:t>
            </a:r>
            <a:r>
              <a:rPr lang="zh-CN" altLang="en-US" dirty="0" smtClean="0"/>
              <a:t>甚至去掉了</a:t>
            </a:r>
            <a:r>
              <a:rPr lang="en-US" altLang="zh-CN" dirty="0" smtClean="0"/>
              <a:t>WAS</a:t>
            </a:r>
            <a:r>
              <a:rPr lang="zh-CN" altLang="en-US" dirty="0" smtClean="0"/>
              <a:t>监控</a:t>
            </a:r>
            <a:endParaRPr lang="en-US" altLang="zh-CN" dirty="0" smtClean="0"/>
          </a:p>
          <a:p>
            <a:r>
              <a:rPr lang="en-US" altLang="zh-CN" dirty="0" err="1" smtClean="0"/>
              <a:t>LoadRunner</a:t>
            </a:r>
            <a:r>
              <a:rPr lang="zh-CN" altLang="en-US" dirty="0" smtClean="0"/>
              <a:t>整合</a:t>
            </a:r>
            <a:r>
              <a:rPr lang="en-US" altLang="zh-CN" dirty="0" err="1" smtClean="0"/>
              <a:t>SiteScope</a:t>
            </a:r>
            <a:r>
              <a:rPr lang="zh-CN" altLang="en-US" dirty="0" smtClean="0"/>
              <a:t>监控</a:t>
            </a:r>
            <a:r>
              <a:rPr lang="en-US" altLang="zh-CN" dirty="0" smtClean="0"/>
              <a:t>WAS</a:t>
            </a:r>
          </a:p>
          <a:p>
            <a:r>
              <a:rPr lang="en-US" altLang="zh-CN" dirty="0" smtClean="0"/>
              <a:t> </a:t>
            </a:r>
            <a:r>
              <a:rPr lang="en-US" altLang="zh-CN" dirty="0" err="1" smtClean="0"/>
              <a:t>SiteScope</a:t>
            </a:r>
            <a:r>
              <a:rPr lang="zh-CN" altLang="en-US" dirty="0" smtClean="0"/>
              <a:t>监控</a:t>
            </a:r>
            <a:r>
              <a:rPr lang="en-US" altLang="zh-CN" dirty="0" smtClean="0"/>
              <a:t>WAS</a:t>
            </a:r>
          </a:p>
          <a:p>
            <a:r>
              <a:rPr lang="en-US" altLang="zh-CN" dirty="0" smtClean="0"/>
              <a:t>    F:\HP\SiteScope11\SiteScopeMonitorReference.pdf</a:t>
            </a:r>
            <a:endParaRPr lang="zh-CN" altLang="en-US" dirty="0" smtClean="0"/>
          </a:p>
        </p:txBody>
      </p:sp>
      <p:sp>
        <p:nvSpPr>
          <p:cNvPr id="334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B7DEB08F-238C-4DF9-8E0B-4B17B3B9BC7A}" type="slidenum">
              <a:rPr lang="zh-CN" altLang="en-US" sz="1200" smtClean="0"/>
              <a:pPr/>
              <a:t>46</a:t>
            </a:fld>
            <a:endParaRPr lang="en-US" altLang="zh-CN" sz="120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幻灯片图像占位符 1"/>
          <p:cNvSpPr>
            <a:spLocks noGrp="1" noRot="1" noChangeAspect="1" noTextEdit="1"/>
          </p:cNvSpPr>
          <p:nvPr>
            <p:ph type="sldImg"/>
          </p:nvPr>
        </p:nvSpPr>
        <p:spPr>
          <a:ln/>
        </p:spPr>
      </p:sp>
      <p:sp>
        <p:nvSpPr>
          <p:cNvPr id="335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
        <p:nvSpPr>
          <p:cNvPr id="335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25CD805A-CC4D-43C9-A033-C684D7B9DAA9}" type="slidenum">
              <a:rPr lang="zh-CN" altLang="en-US" sz="1200" smtClean="0"/>
              <a:pPr/>
              <a:t>47</a:t>
            </a:fld>
            <a:endParaRPr lang="en-US" altLang="zh-CN" sz="120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幻灯片图像占位符 1"/>
          <p:cNvSpPr>
            <a:spLocks noGrp="1" noRot="1" noChangeAspect="1" noTextEdit="1"/>
          </p:cNvSpPr>
          <p:nvPr>
            <p:ph type="sldImg"/>
          </p:nvPr>
        </p:nvSpPr>
        <p:spPr>
          <a:ln/>
        </p:spPr>
      </p:sp>
      <p:sp>
        <p:nvSpPr>
          <p:cNvPr id="336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 JConsole</a:t>
            </a:r>
            <a:r>
              <a:rPr lang="zh-CN" altLang="en-US" smtClean="0"/>
              <a:t>远程监控</a:t>
            </a:r>
          </a:p>
          <a:p>
            <a:r>
              <a:rPr lang="zh-CN" altLang="en-US" smtClean="0"/>
              <a:t>    </a:t>
            </a:r>
            <a:r>
              <a:rPr lang="en-US" altLang="zh-CN" smtClean="0"/>
              <a:t>D:\PrefTest\JAVA</a:t>
            </a:r>
            <a:r>
              <a:rPr lang="zh-CN" altLang="en-US" smtClean="0"/>
              <a:t>调优</a:t>
            </a:r>
            <a:r>
              <a:rPr lang="en-US" altLang="zh-CN" smtClean="0"/>
              <a:t>\JVM</a:t>
            </a:r>
            <a:r>
              <a:rPr lang="zh-CN" altLang="en-US" smtClean="0"/>
              <a:t>性能监控</a:t>
            </a:r>
            <a:r>
              <a:rPr lang="en-US" altLang="zh-CN" smtClean="0"/>
              <a:t>\JConsole</a:t>
            </a:r>
            <a:r>
              <a:rPr lang="zh-CN" altLang="en-US" smtClean="0"/>
              <a:t>帮助文档</a:t>
            </a:r>
            <a:r>
              <a:rPr lang="en-US" altLang="zh-CN" smtClean="0"/>
              <a:t>.docx</a:t>
            </a:r>
          </a:p>
          <a:p>
            <a:r>
              <a:rPr lang="en-US" altLang="zh-CN" smtClean="0"/>
              <a:t>    D:\PrefTest\</a:t>
            </a:r>
            <a:r>
              <a:rPr lang="zh-CN" altLang="en-US" smtClean="0"/>
              <a:t>案例</a:t>
            </a:r>
            <a:r>
              <a:rPr lang="en-US" altLang="zh-CN" smtClean="0"/>
              <a:t>\Tomcat</a:t>
            </a:r>
            <a:r>
              <a:rPr lang="zh-CN" altLang="en-US" smtClean="0"/>
              <a:t>调优</a:t>
            </a:r>
            <a:r>
              <a:rPr lang="en-US" altLang="zh-CN" smtClean="0"/>
              <a:t>\</a:t>
            </a:r>
            <a:r>
              <a:rPr lang="zh-CN" altLang="en-US" smtClean="0"/>
              <a:t>监控</a:t>
            </a:r>
            <a:r>
              <a:rPr lang="en-US" altLang="zh-CN" smtClean="0"/>
              <a:t>\JConsole</a:t>
            </a:r>
            <a:r>
              <a:rPr lang="zh-CN" altLang="en-US" smtClean="0"/>
              <a:t>监控</a:t>
            </a:r>
            <a:r>
              <a:rPr lang="en-US" altLang="zh-CN" smtClean="0"/>
              <a:t>Tomcat.doc</a:t>
            </a:r>
            <a:endParaRPr lang="zh-CN" altLang="en-US" smtClean="0"/>
          </a:p>
        </p:txBody>
      </p:sp>
      <p:sp>
        <p:nvSpPr>
          <p:cNvPr id="336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14B524C2-648F-4068-A97C-6F2C340FD8ED}" type="slidenum">
              <a:rPr lang="zh-CN" altLang="en-US" sz="1200" smtClean="0"/>
              <a:pPr/>
              <a:t>48</a:t>
            </a:fld>
            <a:endParaRPr lang="en-US" altLang="zh-CN" sz="120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幻灯片图像占位符 1"/>
          <p:cNvSpPr>
            <a:spLocks noGrp="1" noRot="1" noChangeAspect="1" noTextEdit="1"/>
          </p:cNvSpPr>
          <p:nvPr>
            <p:ph type="sldImg"/>
          </p:nvPr>
        </p:nvSpPr>
        <p:spPr>
          <a:ln/>
        </p:spPr>
      </p:sp>
      <p:sp>
        <p:nvSpPr>
          <p:cNvPr id="339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\GC</a:t>
            </a:r>
            <a:r>
              <a:rPr lang="zh-CN" altLang="en-US" dirty="0" smtClean="0"/>
              <a:t>日志分析</a:t>
            </a:r>
          </a:p>
        </p:txBody>
      </p:sp>
      <p:sp>
        <p:nvSpPr>
          <p:cNvPr id="339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D8C09CE4-CC32-4F77-B979-2A33E8FA3A28}" type="slidenum">
              <a:rPr lang="zh-CN" altLang="en-US" sz="1200" smtClean="0"/>
              <a:pPr/>
              <a:t>49</a:t>
            </a:fld>
            <a:endParaRPr lang="en-US" altLang="zh-CN" sz="120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\JVM</a:t>
            </a:r>
            <a:r>
              <a:rPr lang="zh-CN" altLang="en-US" dirty="0" smtClean="0"/>
              <a:t>性能分析与优化</a:t>
            </a:r>
            <a:r>
              <a:rPr lang="en-US" altLang="zh-CN" dirty="0" smtClean="0"/>
              <a:t>V1.0.docx</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52</a:t>
            </a:fld>
            <a:endParaRPr lang="zh-CN" altLang="en-US"/>
          </a:p>
        </p:txBody>
      </p:sp>
    </p:spTree>
    <p:extLst>
      <p:ext uri="{BB962C8B-B14F-4D97-AF65-F5344CB8AC3E}">
        <p14:creationId xmlns:p14="http://schemas.microsoft.com/office/powerpoint/2010/main" val="90036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幻灯片图像占位符 1"/>
          <p:cNvSpPr>
            <a:spLocks noGrp="1" noRot="1" noChangeAspect="1" noTextEdit="1"/>
          </p:cNvSpPr>
          <p:nvPr>
            <p:ph type="sldImg"/>
          </p:nvPr>
        </p:nvSpPr>
        <p:spPr>
          <a:ln/>
        </p:spPr>
      </p:sp>
      <p:sp>
        <p:nvSpPr>
          <p:cNvPr id="344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D:\PrefTest\JAVA</a:t>
            </a:r>
            <a:r>
              <a:rPr lang="zh-CN" altLang="en-US" smtClean="0"/>
              <a:t>调优</a:t>
            </a:r>
            <a:r>
              <a:rPr lang="en-US" altLang="zh-CN" smtClean="0"/>
              <a:t>\JVM</a:t>
            </a:r>
            <a:r>
              <a:rPr lang="zh-CN" altLang="en-US" smtClean="0"/>
              <a:t>性能监控</a:t>
            </a:r>
            <a:r>
              <a:rPr lang="en-US" altLang="zh-CN" smtClean="0"/>
              <a:t>\Thread Dump</a:t>
            </a:r>
            <a:endParaRPr lang="zh-CN" altLang="en-US" smtClean="0"/>
          </a:p>
        </p:txBody>
      </p:sp>
      <p:sp>
        <p:nvSpPr>
          <p:cNvPr id="344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0938466D-61C0-4C9C-B9BB-D1A797A92994}" type="slidenum">
              <a:rPr lang="zh-CN" altLang="en-US" sz="1200" smtClean="0"/>
              <a:pPr/>
              <a:t>53</a:t>
            </a:fld>
            <a:endParaRPr lang="en-US" altLang="zh-CN"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D:\PrefTest\Linux</a:t>
            </a:r>
            <a:r>
              <a:rPr lang="zh-CN" altLang="en-US" dirty="0" smtClean="0"/>
              <a:t>调优</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7</a:t>
            </a:fld>
            <a:endParaRPr lang="zh-CN" altLang="en-US"/>
          </a:p>
        </p:txBody>
      </p:sp>
    </p:spTree>
    <p:extLst>
      <p:ext uri="{BB962C8B-B14F-4D97-AF65-F5344CB8AC3E}">
        <p14:creationId xmlns:p14="http://schemas.microsoft.com/office/powerpoint/2010/main" val="3796640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a:t>
            </a:r>
            <a:r>
              <a:rPr lang="zh-CN" altLang="en-US" dirty="0" smtClean="0"/>
              <a:t>项目</a:t>
            </a:r>
            <a:r>
              <a:rPr lang="en-US" altLang="zh-CN" dirty="0" smtClean="0"/>
              <a:t>\</a:t>
            </a:r>
            <a:r>
              <a:rPr lang="zh-CN" altLang="en-US" dirty="0" smtClean="0"/>
              <a:t>汇丰</a:t>
            </a:r>
            <a:r>
              <a:rPr lang="en-US" altLang="zh-CN" dirty="0" smtClean="0"/>
              <a:t>\JVM</a:t>
            </a:r>
            <a:r>
              <a:rPr lang="zh-CN" altLang="en-US" dirty="0" smtClean="0"/>
              <a:t>性能分析与优化</a:t>
            </a:r>
            <a:r>
              <a:rPr lang="en-US" altLang="zh-CN" dirty="0" smtClean="0"/>
              <a:t>V1.0.docx</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54</a:t>
            </a:fld>
            <a:endParaRPr lang="zh-CN" altLang="en-US"/>
          </a:p>
        </p:txBody>
      </p:sp>
    </p:spTree>
    <p:extLst>
      <p:ext uri="{BB962C8B-B14F-4D97-AF65-F5344CB8AC3E}">
        <p14:creationId xmlns:p14="http://schemas.microsoft.com/office/powerpoint/2010/main" val="3484477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幻灯片图像占位符 1"/>
          <p:cNvSpPr>
            <a:spLocks noGrp="1" noRot="1" noChangeAspect="1" noTextEdit="1"/>
          </p:cNvSpPr>
          <p:nvPr>
            <p:ph type="sldImg"/>
          </p:nvPr>
        </p:nvSpPr>
        <p:spPr>
          <a:ln/>
        </p:spPr>
      </p:sp>
      <p:sp>
        <p:nvSpPr>
          <p:cNvPr id="345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\JVM</a:t>
            </a:r>
            <a:r>
              <a:rPr lang="zh-CN" altLang="en-US" dirty="0" smtClean="0"/>
              <a:t>性能监控</a:t>
            </a:r>
            <a:r>
              <a:rPr lang="en-US" altLang="zh-CN" dirty="0" smtClean="0"/>
              <a:t>\</a:t>
            </a:r>
            <a:r>
              <a:rPr lang="en-US" altLang="zh-CN" dirty="0" err="1" smtClean="0"/>
              <a:t>jstatd</a:t>
            </a:r>
            <a:endParaRPr lang="en-US" altLang="zh-CN" dirty="0" smtClean="0"/>
          </a:p>
          <a:p>
            <a:r>
              <a:rPr lang="en-US" altLang="zh-CN" dirty="0" smtClean="0"/>
              <a:t>D:\PrefTest\WAS</a:t>
            </a:r>
            <a:r>
              <a:rPr lang="zh-CN" altLang="en-US" dirty="0" smtClean="0"/>
              <a:t>调优</a:t>
            </a:r>
            <a:r>
              <a:rPr lang="en-US" altLang="zh-CN" dirty="0" smtClean="0"/>
              <a:t>\</a:t>
            </a:r>
            <a:r>
              <a:rPr lang="zh-CN" altLang="en-US" dirty="0" smtClean="0"/>
              <a:t>监控</a:t>
            </a:r>
            <a:r>
              <a:rPr lang="en-US" altLang="zh-CN" dirty="0" smtClean="0"/>
              <a:t>\</a:t>
            </a:r>
            <a:r>
              <a:rPr lang="en-US" altLang="zh-CN" dirty="0" err="1" smtClean="0"/>
              <a:t>jconsole_was</a:t>
            </a:r>
            <a:endParaRPr lang="en-US" altLang="zh-CN" dirty="0" smtClean="0"/>
          </a:p>
          <a:p>
            <a:r>
              <a:rPr lang="en-US" altLang="zh-CN" dirty="0" smtClean="0"/>
              <a:t>D:\PrefTest\WAS</a:t>
            </a:r>
            <a:r>
              <a:rPr lang="zh-CN" altLang="en-US" dirty="0" smtClean="0"/>
              <a:t>调优</a:t>
            </a:r>
            <a:r>
              <a:rPr lang="en-US" altLang="zh-CN" dirty="0" smtClean="0"/>
              <a:t>\</a:t>
            </a:r>
            <a:r>
              <a:rPr lang="zh-CN" altLang="en-US" dirty="0" smtClean="0"/>
              <a:t>监控</a:t>
            </a:r>
            <a:r>
              <a:rPr lang="en-US" altLang="zh-CN" dirty="0" smtClean="0"/>
              <a:t>\</a:t>
            </a:r>
            <a:r>
              <a:rPr lang="en-US" altLang="zh-CN" dirty="0" err="1" smtClean="0"/>
              <a:t>visulvm_was</a:t>
            </a:r>
            <a:endParaRPr lang="en-US" altLang="zh-CN" dirty="0" smtClean="0"/>
          </a:p>
          <a:p>
            <a:r>
              <a:rPr lang="en-US" altLang="zh-CN" dirty="0" smtClean="0"/>
              <a:t>D:\PrefTest\JAVA</a:t>
            </a:r>
            <a:r>
              <a:rPr lang="zh-CN" altLang="en-US" dirty="0" smtClean="0"/>
              <a:t>调优</a:t>
            </a:r>
            <a:r>
              <a:rPr lang="en-US" altLang="zh-CN" dirty="0" smtClean="0"/>
              <a:t>\JAVA</a:t>
            </a:r>
            <a:r>
              <a:rPr lang="zh-CN" altLang="en-US" dirty="0" smtClean="0"/>
              <a:t>代码性能诊断</a:t>
            </a:r>
            <a:r>
              <a:rPr lang="en-US" altLang="zh-CN" dirty="0" smtClean="0"/>
              <a:t>\</a:t>
            </a:r>
            <a:r>
              <a:rPr lang="en-US" altLang="zh-CN" dirty="0" err="1" smtClean="0"/>
              <a:t>JProfiler</a:t>
            </a:r>
            <a:r>
              <a:rPr lang="en-US" altLang="zh-CN" dirty="0" smtClean="0"/>
              <a:t>\</a:t>
            </a:r>
            <a:r>
              <a:rPr lang="en-US" altLang="zh-CN" dirty="0" err="1" smtClean="0"/>
              <a:t>JProfiler+WebSphere</a:t>
            </a:r>
            <a:endParaRPr lang="zh-CN" altLang="en-US" dirty="0" smtClean="0"/>
          </a:p>
        </p:txBody>
      </p:sp>
      <p:sp>
        <p:nvSpPr>
          <p:cNvPr id="345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CD1C309A-770F-4C8C-85CD-95CA1BB9ACB7}" type="slidenum">
              <a:rPr lang="zh-CN" altLang="en-US" sz="1200" smtClean="0"/>
              <a:pPr/>
              <a:t>55</a:t>
            </a:fld>
            <a:endParaRPr lang="en-US" altLang="zh-CN" sz="120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幻灯片图像占位符 1"/>
          <p:cNvSpPr>
            <a:spLocks noGrp="1" noRot="1" noChangeAspect="1" noTextEdit="1"/>
          </p:cNvSpPr>
          <p:nvPr>
            <p:ph type="sldImg"/>
          </p:nvPr>
        </p:nvSpPr>
        <p:spPr>
          <a:ln/>
        </p:spPr>
      </p:sp>
      <p:sp>
        <p:nvSpPr>
          <p:cNvPr id="346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F:\</a:t>
            </a:r>
            <a:r>
              <a:rPr lang="zh-CN" altLang="en-US" smtClean="0"/>
              <a:t>性能监控工具</a:t>
            </a:r>
            <a:r>
              <a:rPr lang="en-US" altLang="zh-CN" smtClean="0"/>
              <a:t>\AppDynamicsLite</a:t>
            </a:r>
            <a:endParaRPr lang="zh-CN" altLang="en-US" smtClean="0"/>
          </a:p>
        </p:txBody>
      </p:sp>
      <p:sp>
        <p:nvSpPr>
          <p:cNvPr id="346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BB8EE356-EDA3-4D1F-8382-496ADBF299B5}" type="slidenum">
              <a:rPr lang="zh-CN" altLang="en-US" sz="1200" smtClean="0"/>
              <a:pPr/>
              <a:t>56</a:t>
            </a:fld>
            <a:endParaRPr lang="en-US" altLang="zh-CN" sz="120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幻灯片图像占位符 1"/>
          <p:cNvSpPr>
            <a:spLocks noGrp="1" noRot="1" noChangeAspect="1" noTextEdit="1"/>
          </p:cNvSpPr>
          <p:nvPr>
            <p:ph type="sldImg"/>
          </p:nvPr>
        </p:nvSpPr>
        <p:spPr>
          <a:ln/>
        </p:spPr>
      </p:sp>
      <p:sp>
        <p:nvSpPr>
          <p:cNvPr id="347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F:\</a:t>
            </a:r>
            <a:r>
              <a:rPr lang="zh-CN" altLang="en-US" smtClean="0"/>
              <a:t>性能监控工具</a:t>
            </a:r>
            <a:r>
              <a:rPr lang="en-US" altLang="zh-CN" smtClean="0"/>
              <a:t>\AppDynamicsLite\AppDynamics+WebSphere.docx</a:t>
            </a:r>
            <a:endParaRPr lang="zh-CN" altLang="en-US" smtClean="0"/>
          </a:p>
        </p:txBody>
      </p:sp>
      <p:sp>
        <p:nvSpPr>
          <p:cNvPr id="347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0B15C0E1-4A9F-4248-AC75-D0625911F27B}" type="slidenum">
              <a:rPr lang="zh-CN" altLang="en-US" sz="1200" smtClean="0"/>
              <a:pPr/>
              <a:t>57</a:t>
            </a:fld>
            <a:endParaRPr lang="en-US" altLang="zh-CN" sz="120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幻灯片图像占位符 1"/>
          <p:cNvSpPr>
            <a:spLocks noGrp="1" noRot="1" noChangeAspect="1" noTextEdit="1"/>
          </p:cNvSpPr>
          <p:nvPr>
            <p:ph type="sldImg"/>
          </p:nvPr>
        </p:nvSpPr>
        <p:spPr>
          <a:ln/>
        </p:spPr>
      </p:sp>
      <p:sp>
        <p:nvSpPr>
          <p:cNvPr id="358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D:\PrefTest\WAS</a:t>
            </a:r>
            <a:r>
              <a:rPr lang="zh-CN" altLang="en-US" dirty="0" smtClean="0"/>
              <a:t>调优</a:t>
            </a:r>
            <a:r>
              <a:rPr lang="en-US" altLang="zh-CN" dirty="0" smtClean="0"/>
              <a:t>\</a:t>
            </a:r>
            <a:r>
              <a:rPr lang="zh-CN" altLang="en-US" dirty="0" smtClean="0"/>
              <a:t>监控</a:t>
            </a:r>
            <a:r>
              <a:rPr lang="en-US" altLang="zh-CN" dirty="0" smtClean="0"/>
              <a:t>\</a:t>
            </a:r>
            <a:r>
              <a:rPr lang="en-US" altLang="zh-CN" dirty="0" err="1" smtClean="0"/>
              <a:t>WebSphere</a:t>
            </a:r>
            <a:r>
              <a:rPr lang="zh-CN" altLang="en-US" dirty="0" smtClean="0"/>
              <a:t>中间件性能监控分析</a:t>
            </a:r>
            <a:r>
              <a:rPr lang="en-US" altLang="zh-CN" dirty="0" smtClean="0"/>
              <a:t>.</a:t>
            </a:r>
            <a:r>
              <a:rPr lang="en-US" altLang="zh-CN" dirty="0" err="1" smtClean="0"/>
              <a:t>docx</a:t>
            </a:r>
            <a:endParaRPr lang="en-US" altLang="zh-CN" dirty="0" smtClean="0"/>
          </a:p>
          <a:p>
            <a:endParaRPr lang="zh-CN" altLang="en-US" dirty="0" smtClean="0"/>
          </a:p>
        </p:txBody>
      </p:sp>
      <p:sp>
        <p:nvSpPr>
          <p:cNvPr id="358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EA95B3A8-92C1-45F1-887E-F411AA674FBC}" type="slidenum">
              <a:rPr lang="zh-CN" altLang="en-US" sz="1200" smtClean="0"/>
              <a:pPr/>
              <a:t>58</a:t>
            </a:fld>
            <a:endParaRPr lang="en-US" altLang="zh-CN" sz="12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幻灯片图像占位符 1"/>
          <p:cNvSpPr>
            <a:spLocks noGrp="1" noRot="1" noChangeAspect="1" noTextEdit="1"/>
          </p:cNvSpPr>
          <p:nvPr>
            <p:ph type="sldImg"/>
          </p:nvPr>
        </p:nvSpPr>
        <p:spPr>
          <a:ln/>
        </p:spPr>
      </p:sp>
      <p:sp>
        <p:nvSpPr>
          <p:cNvPr id="359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D:\PrefTest\WAS</a:t>
            </a:r>
            <a:r>
              <a:rPr lang="zh-CN" altLang="en-US" smtClean="0"/>
              <a:t>调优</a:t>
            </a:r>
            <a:r>
              <a:rPr lang="en-US" altLang="zh-CN" smtClean="0"/>
              <a:t>\</a:t>
            </a:r>
            <a:r>
              <a:rPr lang="zh-CN" altLang="en-US" smtClean="0"/>
              <a:t>监控</a:t>
            </a:r>
            <a:r>
              <a:rPr lang="en-US" altLang="zh-CN" smtClean="0"/>
              <a:t>\WebSphere</a:t>
            </a:r>
            <a:r>
              <a:rPr lang="zh-CN" altLang="en-US" smtClean="0"/>
              <a:t>中间件性能监控分析</a:t>
            </a:r>
            <a:r>
              <a:rPr lang="en-US" altLang="zh-CN" smtClean="0"/>
              <a:t>.docx</a:t>
            </a:r>
          </a:p>
          <a:p>
            <a:endParaRPr lang="zh-CN" altLang="en-US" smtClean="0"/>
          </a:p>
        </p:txBody>
      </p:sp>
      <p:sp>
        <p:nvSpPr>
          <p:cNvPr id="359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915B6EAA-2427-4127-96C1-06E9BE7EB632}" type="slidenum">
              <a:rPr lang="zh-CN" altLang="en-US" sz="1200" smtClean="0"/>
              <a:pPr/>
              <a:t>59</a:t>
            </a:fld>
            <a:endParaRPr lang="en-US" altLang="zh-CN" sz="120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幻灯片图像占位符 1"/>
          <p:cNvSpPr>
            <a:spLocks noGrp="1" noRot="1" noChangeAspect="1" noTextEdit="1"/>
          </p:cNvSpPr>
          <p:nvPr>
            <p:ph type="sldImg"/>
          </p:nvPr>
        </p:nvSpPr>
        <p:spPr>
          <a:ln/>
        </p:spPr>
      </p:sp>
      <p:sp>
        <p:nvSpPr>
          <p:cNvPr id="361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D:\PrefTest\WAS</a:t>
            </a:r>
            <a:r>
              <a:rPr lang="zh-CN" altLang="en-US" smtClean="0"/>
              <a:t>调优</a:t>
            </a:r>
            <a:r>
              <a:rPr lang="en-US" altLang="zh-CN" smtClean="0"/>
              <a:t>\</a:t>
            </a:r>
            <a:r>
              <a:rPr lang="zh-CN" altLang="en-US" smtClean="0"/>
              <a:t>监控</a:t>
            </a:r>
            <a:r>
              <a:rPr lang="en-US" altLang="zh-CN" smtClean="0"/>
              <a:t>\WebSphere</a:t>
            </a:r>
            <a:r>
              <a:rPr lang="zh-CN" altLang="en-US" smtClean="0"/>
              <a:t>中间件性能监控分析</a:t>
            </a:r>
            <a:r>
              <a:rPr lang="en-US" altLang="zh-CN" smtClean="0"/>
              <a:t>.docx</a:t>
            </a:r>
          </a:p>
          <a:p>
            <a:endParaRPr lang="zh-CN" altLang="en-US" smtClean="0"/>
          </a:p>
        </p:txBody>
      </p:sp>
      <p:sp>
        <p:nvSpPr>
          <p:cNvPr id="361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47A49A14-6864-460E-8BA8-F4362BAD2AFD}" type="slidenum">
              <a:rPr lang="zh-CN" altLang="en-US" sz="1200" smtClean="0"/>
              <a:pPr/>
              <a:t>60</a:t>
            </a:fld>
            <a:endParaRPr lang="en-US" altLang="zh-CN" sz="120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幻灯片图像占位符 1"/>
          <p:cNvSpPr>
            <a:spLocks noGrp="1" noRot="1" noChangeAspect="1" noTextEdit="1"/>
          </p:cNvSpPr>
          <p:nvPr>
            <p:ph type="sldImg"/>
          </p:nvPr>
        </p:nvSpPr>
        <p:spPr>
          <a:ln/>
        </p:spPr>
      </p:sp>
      <p:sp>
        <p:nvSpPr>
          <p:cNvPr id="360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Jprofiler+WAS</a:t>
            </a:r>
            <a:r>
              <a:rPr lang="zh-CN" altLang="en-US" smtClean="0"/>
              <a:t>监控</a:t>
            </a:r>
            <a:r>
              <a:rPr lang="en-US" altLang="zh-CN" smtClean="0"/>
              <a:t>JDBC</a:t>
            </a:r>
          </a:p>
          <a:p>
            <a:r>
              <a:rPr lang="en-US" altLang="zh-CN" smtClean="0"/>
              <a:t>D:\PrefTest\JAVA</a:t>
            </a:r>
            <a:r>
              <a:rPr lang="zh-CN" altLang="en-US" smtClean="0"/>
              <a:t>调优</a:t>
            </a:r>
            <a:r>
              <a:rPr lang="en-US" altLang="zh-CN" smtClean="0"/>
              <a:t>\JAVA</a:t>
            </a:r>
            <a:r>
              <a:rPr lang="zh-CN" altLang="en-US" smtClean="0"/>
              <a:t>代码性能诊断</a:t>
            </a:r>
            <a:r>
              <a:rPr lang="en-US" altLang="zh-CN" smtClean="0"/>
              <a:t>\JProfiler\JProfiler+WebSphere</a:t>
            </a:r>
          </a:p>
          <a:p>
            <a:r>
              <a:rPr lang="en-US" altLang="zh-CN" smtClean="0"/>
              <a:t>YourKit</a:t>
            </a:r>
          </a:p>
          <a:p>
            <a:endParaRPr lang="zh-CN" altLang="en-US" smtClean="0"/>
          </a:p>
        </p:txBody>
      </p:sp>
      <p:sp>
        <p:nvSpPr>
          <p:cNvPr id="360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6C5E4305-2119-43C8-9F00-978FCD0A43A1}" type="slidenum">
              <a:rPr lang="zh-CN" altLang="en-US" sz="1200" smtClean="0"/>
              <a:pPr/>
              <a:t>61</a:t>
            </a:fld>
            <a:endParaRPr lang="en-US" altLang="zh-CN" sz="120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a:t>
            </a:r>
          </a:p>
          <a:p>
            <a:r>
              <a:rPr lang="en-US" altLang="zh-CN" sz="1200" kern="1200" dirty="0" smtClean="0">
                <a:solidFill>
                  <a:schemeClr val="tx1"/>
                </a:solidFill>
                <a:effectLst/>
                <a:latin typeface="+mn-lt"/>
                <a:ea typeface="+mn-ea"/>
                <a:cs typeface="+mn-cs"/>
              </a:rPr>
              <a:t>       %</a:t>
            </a:r>
            <a:r>
              <a:rPr lang="de-DE" altLang="zh-CN" sz="1200" kern="1200" dirty="0" smtClean="0">
                <a:solidFill>
                  <a:schemeClr val="tx1"/>
                </a:solidFill>
                <a:effectLst/>
                <a:latin typeface="+mn-lt"/>
                <a:ea typeface="+mn-ea"/>
                <a:cs typeface="+mn-cs"/>
              </a:rPr>
              <a:t>user</a:t>
            </a:r>
            <a:r>
              <a:rPr lang="zh-CN" altLang="zh-CN" sz="1200" kern="1200" dirty="0" smtClean="0">
                <a:solidFill>
                  <a:schemeClr val="tx1"/>
                </a:solidFill>
                <a:effectLst/>
                <a:latin typeface="+mn-lt"/>
                <a:ea typeface="+mn-ea"/>
                <a:cs typeface="+mn-cs"/>
              </a:rPr>
              <a:t>：表示</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处在用户模式下的时间百分比。</a:t>
            </a:r>
          </a:p>
          <a:p>
            <a:r>
              <a:rPr lang="en-US" altLang="zh-CN" sz="1200" kern="1200" dirty="0" smtClean="0">
                <a:solidFill>
                  <a:schemeClr val="tx1"/>
                </a:solidFill>
                <a:effectLst/>
                <a:latin typeface="+mn-lt"/>
                <a:ea typeface="+mn-ea"/>
                <a:cs typeface="+mn-cs"/>
              </a:rPr>
              <a:t>       %sys</a:t>
            </a:r>
            <a:r>
              <a:rPr lang="zh-CN" altLang="zh-CN" sz="1200" kern="1200" dirty="0" smtClean="0">
                <a:solidFill>
                  <a:schemeClr val="tx1"/>
                </a:solidFill>
                <a:effectLst/>
                <a:latin typeface="+mn-lt"/>
                <a:ea typeface="+mn-ea"/>
                <a:cs typeface="+mn-cs"/>
              </a:rPr>
              <a:t>：表示</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处在</a:t>
            </a:r>
            <a:r>
              <a:rPr lang="zh-CN" altLang="en-US" sz="1200" u="none" strike="noStrike" kern="1200" dirty="0" smtClean="0">
                <a:solidFill>
                  <a:schemeClr val="tx1"/>
                </a:solidFill>
                <a:effectLst/>
                <a:latin typeface="+mn-lt"/>
                <a:ea typeface="+mn-ea"/>
                <a:cs typeface="+mn-cs"/>
              </a:rPr>
              <a:t>系统</a:t>
            </a:r>
            <a:r>
              <a:rPr lang="zh-CN" altLang="zh-CN" sz="1200" kern="1200" dirty="0" smtClean="0">
                <a:solidFill>
                  <a:schemeClr val="tx1"/>
                </a:solidFill>
                <a:effectLst/>
                <a:latin typeface="+mn-lt"/>
                <a:ea typeface="+mn-ea"/>
                <a:cs typeface="+mn-cs"/>
              </a:rPr>
              <a:t>模式下的时间百分比。</a:t>
            </a: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iowait</a:t>
            </a:r>
            <a:r>
              <a:rPr lang="zh-CN" altLang="zh-CN" sz="1200" kern="1200" dirty="0" smtClean="0">
                <a:solidFill>
                  <a:schemeClr val="tx1"/>
                </a:solidFill>
                <a:effectLst/>
                <a:latin typeface="+mn-lt"/>
                <a:ea typeface="+mn-ea"/>
                <a:cs typeface="+mn-cs"/>
              </a:rPr>
              <a:t>：表示</a:t>
            </a:r>
            <a:r>
              <a:rPr lang="en-US" altLang="zh-CN" sz="1200" kern="1200" dirty="0" smtClean="0">
                <a:solidFill>
                  <a:schemeClr val="tx1"/>
                </a:solidFill>
                <a:effectLst/>
                <a:latin typeface="+mn-lt"/>
                <a:ea typeface="+mn-ea"/>
                <a:cs typeface="+mn-cs"/>
              </a:rPr>
              <a:t>CPU</a:t>
            </a:r>
            <a:r>
              <a:rPr lang="zh-CN" altLang="zh-CN" sz="1200" kern="1200" dirty="0" smtClean="0">
                <a:solidFill>
                  <a:schemeClr val="tx1"/>
                </a:solidFill>
                <a:effectLst/>
                <a:latin typeface="+mn-lt"/>
                <a:ea typeface="+mn-ea"/>
                <a:cs typeface="+mn-cs"/>
              </a:rPr>
              <a:t>等待输入输出完成时间的百分比。</a:t>
            </a:r>
          </a:p>
          <a:p>
            <a:r>
              <a:rPr lang="en-US" altLang="zh-CN" sz="1200" kern="1200" dirty="0" smtClean="0">
                <a:solidFill>
                  <a:schemeClr val="tx1"/>
                </a:solidFill>
                <a:effectLst/>
                <a:latin typeface="+mn-lt"/>
                <a:ea typeface="+mn-ea"/>
                <a:cs typeface="+mn-cs"/>
              </a:rPr>
              <a:t>       swap in</a:t>
            </a:r>
            <a:r>
              <a:rPr lang="zh-CN" altLang="zh-CN" sz="1200" kern="1200" dirty="0" smtClean="0">
                <a:solidFill>
                  <a:schemeClr val="tx1"/>
                </a:solidFill>
                <a:effectLst/>
                <a:latin typeface="+mn-lt"/>
                <a:ea typeface="+mn-ea"/>
                <a:cs typeface="+mn-cs"/>
              </a:rPr>
              <a:t>：即</a:t>
            </a:r>
            <a:r>
              <a:rPr lang="en-US" altLang="zh-CN" sz="1200" kern="1200" dirty="0" err="1" smtClean="0">
                <a:solidFill>
                  <a:schemeClr val="tx1"/>
                </a:solidFill>
                <a:effectLst/>
                <a:latin typeface="+mn-lt"/>
                <a:ea typeface="+mn-ea"/>
                <a:cs typeface="+mn-cs"/>
              </a:rPr>
              <a:t>si</a:t>
            </a:r>
            <a:r>
              <a:rPr lang="zh-CN" altLang="zh-CN" sz="1200" kern="1200" dirty="0" smtClean="0">
                <a:solidFill>
                  <a:schemeClr val="tx1"/>
                </a:solidFill>
                <a:effectLst/>
                <a:latin typeface="+mn-lt"/>
                <a:ea typeface="+mn-ea"/>
                <a:cs typeface="+mn-cs"/>
              </a:rPr>
              <a:t>，表示虚拟内存的页导入，即从</a:t>
            </a:r>
            <a:r>
              <a:rPr lang="en-US" altLang="zh-CN" sz="1200" kern="1200" dirty="0" smtClean="0">
                <a:solidFill>
                  <a:schemeClr val="tx1"/>
                </a:solidFill>
                <a:effectLst/>
                <a:latin typeface="+mn-lt"/>
                <a:ea typeface="+mn-ea"/>
                <a:cs typeface="+mn-cs"/>
              </a:rPr>
              <a:t>SWAP DISK</a:t>
            </a:r>
            <a:r>
              <a:rPr lang="zh-CN" altLang="zh-CN" sz="1200" kern="1200" dirty="0" smtClean="0">
                <a:solidFill>
                  <a:schemeClr val="tx1"/>
                </a:solidFill>
                <a:effectLst/>
                <a:latin typeface="+mn-lt"/>
                <a:ea typeface="+mn-ea"/>
                <a:cs typeface="+mn-cs"/>
              </a:rPr>
              <a:t>交换到</a:t>
            </a:r>
            <a:r>
              <a:rPr lang="en-US" altLang="zh-CN" sz="1200" kern="1200" dirty="0" smtClean="0">
                <a:solidFill>
                  <a:schemeClr val="tx1"/>
                </a:solidFill>
                <a:effectLst/>
                <a:latin typeface="+mn-lt"/>
                <a:ea typeface="+mn-ea"/>
                <a:cs typeface="+mn-cs"/>
              </a:rPr>
              <a:t>RAM</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swap out</a:t>
            </a:r>
            <a:r>
              <a:rPr lang="zh-CN" altLang="zh-CN"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so</a:t>
            </a:r>
            <a:r>
              <a:rPr lang="zh-CN" altLang="zh-CN" sz="1200" kern="1200" dirty="0" smtClean="0">
                <a:solidFill>
                  <a:schemeClr val="tx1"/>
                </a:solidFill>
                <a:effectLst/>
                <a:latin typeface="+mn-lt"/>
                <a:ea typeface="+mn-ea"/>
                <a:cs typeface="+mn-cs"/>
              </a:rPr>
              <a:t>，表示虚拟内存的页导出，即从</a:t>
            </a:r>
            <a:r>
              <a:rPr lang="en-US" altLang="zh-CN" sz="1200" kern="1200" dirty="0" smtClean="0">
                <a:solidFill>
                  <a:schemeClr val="tx1"/>
                </a:solidFill>
                <a:effectLst/>
                <a:latin typeface="+mn-lt"/>
                <a:ea typeface="+mn-ea"/>
                <a:cs typeface="+mn-cs"/>
              </a:rPr>
              <a:t>RAM</a:t>
            </a:r>
            <a:r>
              <a:rPr lang="zh-CN" altLang="zh-CN" sz="1200" kern="1200" dirty="0" smtClean="0">
                <a:solidFill>
                  <a:schemeClr val="tx1"/>
                </a:solidFill>
                <a:effectLst/>
                <a:latin typeface="+mn-lt"/>
                <a:ea typeface="+mn-ea"/>
                <a:cs typeface="+mn-cs"/>
              </a:rPr>
              <a:t>交换到</a:t>
            </a:r>
            <a:r>
              <a:rPr lang="en-US" altLang="zh-CN" sz="1200" kern="1200" dirty="0" smtClean="0">
                <a:solidFill>
                  <a:schemeClr val="tx1"/>
                </a:solidFill>
                <a:effectLst/>
                <a:latin typeface="+mn-lt"/>
                <a:ea typeface="+mn-ea"/>
                <a:cs typeface="+mn-cs"/>
              </a:rPr>
              <a:t>SWAP DISK</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65</a:t>
            </a:fld>
            <a:endParaRPr lang="zh-CN" altLang="en-US"/>
          </a:p>
        </p:txBody>
      </p:sp>
    </p:spTree>
    <p:extLst>
      <p:ext uri="{BB962C8B-B14F-4D97-AF65-F5344CB8AC3E}">
        <p14:creationId xmlns:p14="http://schemas.microsoft.com/office/powerpoint/2010/main" val="1184992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vmstat</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66</a:t>
            </a:fld>
            <a:endParaRPr lang="zh-CN" altLang="en-US"/>
          </a:p>
        </p:txBody>
      </p:sp>
    </p:spTree>
    <p:extLst>
      <p:ext uri="{BB962C8B-B14F-4D97-AF65-F5344CB8AC3E}">
        <p14:creationId xmlns:p14="http://schemas.microsoft.com/office/powerpoint/2010/main" val="77199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zh-CN" altLang="en-US" dirty="0" smtClean="0"/>
              <a:t>操作系统性能监控分析</a:t>
            </a:r>
            <a:r>
              <a:rPr lang="en-US" altLang="zh-CN" dirty="0" smtClean="0"/>
              <a:t>\AUT\HoldCPUMain.java</a:t>
            </a:r>
            <a:endParaRPr lang="zh-CN" altLang="en-US" dirty="0" smtClean="0"/>
          </a:p>
          <a:p>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8</a:t>
            </a:fld>
            <a:endParaRPr lang="en-US" altLang="zh-CN" sz="120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只要不用</a:t>
            </a:r>
            <a:r>
              <a:rPr lang="en-US" altLang="zh-CN" dirty="0" smtClean="0"/>
              <a:t>swap</a:t>
            </a:r>
            <a:r>
              <a:rPr lang="zh-CN" altLang="en-US" dirty="0" smtClean="0"/>
              <a:t>的交换空间</a:t>
            </a:r>
            <a:r>
              <a:rPr lang="en-US" altLang="zh-CN" dirty="0" smtClean="0"/>
              <a:t>,</a:t>
            </a:r>
            <a:r>
              <a:rPr lang="zh-CN" altLang="en-US" dirty="0" smtClean="0"/>
              <a:t>就不用担心自己的内存太少</a:t>
            </a:r>
            <a:r>
              <a:rPr lang="en-US" altLang="zh-CN" dirty="0" smtClean="0"/>
              <a:t>.</a:t>
            </a:r>
            <a:r>
              <a:rPr lang="zh-CN" altLang="en-US" dirty="0" smtClean="0"/>
              <a:t>如果常常 </a:t>
            </a:r>
            <a:r>
              <a:rPr lang="en-US" altLang="zh-CN" dirty="0" smtClean="0"/>
              <a:t>swap</a:t>
            </a:r>
            <a:r>
              <a:rPr lang="zh-CN" altLang="en-US" dirty="0" smtClean="0"/>
              <a:t>用很多</a:t>
            </a:r>
            <a:r>
              <a:rPr lang="en-US" altLang="zh-CN" dirty="0" smtClean="0"/>
              <a:t>,</a:t>
            </a:r>
            <a:r>
              <a:rPr lang="zh-CN" altLang="en-US" dirty="0" smtClean="0"/>
              <a:t>可能你就要考虑加物理内存了</a:t>
            </a:r>
            <a:r>
              <a:rPr lang="en-US" altLang="zh-CN" dirty="0" smtClean="0"/>
              <a:t>.</a:t>
            </a:r>
            <a:r>
              <a:rPr lang="zh-CN" altLang="en-US" dirty="0" smtClean="0"/>
              <a:t>这也是</a:t>
            </a:r>
            <a:r>
              <a:rPr lang="en-US" altLang="zh-CN" dirty="0" err="1" smtClean="0"/>
              <a:t>linux</a:t>
            </a:r>
            <a:r>
              <a:rPr lang="zh-CN" altLang="en-US" dirty="0" smtClean="0"/>
              <a:t>看内存是否够用的标准。</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67</a:t>
            </a:fld>
            <a:endParaRPr lang="zh-CN" altLang="en-US"/>
          </a:p>
        </p:txBody>
      </p:sp>
    </p:spTree>
    <p:extLst>
      <p:ext uri="{BB962C8B-B14F-4D97-AF65-F5344CB8AC3E}">
        <p14:creationId xmlns:p14="http://schemas.microsoft.com/office/powerpoint/2010/main" val="457401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r>
              <a:rPr lang="en-US" altLang="zh-CN" dirty="0" err="1" smtClean="0"/>
              <a:t>swpd</a:t>
            </a:r>
            <a:r>
              <a:rPr lang="zh-CN" altLang="en-US" dirty="0" smtClean="0"/>
              <a:t>，已使用的 </a:t>
            </a:r>
            <a:r>
              <a:rPr lang="en-US" altLang="zh-CN" dirty="0" smtClean="0"/>
              <a:t>SWAP </a:t>
            </a:r>
            <a:r>
              <a:rPr lang="zh-CN" altLang="en-US" dirty="0" smtClean="0"/>
              <a:t>空间大小，</a:t>
            </a:r>
            <a:r>
              <a:rPr lang="en-US" altLang="zh-CN" dirty="0" smtClean="0"/>
              <a:t>KB </a:t>
            </a:r>
            <a:r>
              <a:rPr lang="zh-CN" altLang="en-US" dirty="0" smtClean="0"/>
              <a:t>为单位；</a:t>
            </a:r>
          </a:p>
          <a:p>
            <a:r>
              <a:rPr lang="zh-CN" altLang="en-US" dirty="0" smtClean="0"/>
              <a:t>    </a:t>
            </a:r>
            <a:r>
              <a:rPr lang="en-US" altLang="zh-CN" dirty="0" smtClean="0"/>
              <a:t>free</a:t>
            </a:r>
            <a:r>
              <a:rPr lang="zh-CN" altLang="en-US" dirty="0" smtClean="0"/>
              <a:t>，可用的物理内存大小，</a:t>
            </a:r>
            <a:r>
              <a:rPr lang="en-US" altLang="zh-CN" dirty="0" smtClean="0"/>
              <a:t>KB </a:t>
            </a:r>
            <a:r>
              <a:rPr lang="zh-CN" altLang="en-US" dirty="0" smtClean="0"/>
              <a:t>为单位；</a:t>
            </a:r>
          </a:p>
          <a:p>
            <a:r>
              <a:rPr lang="zh-CN" altLang="en-US" dirty="0" smtClean="0"/>
              <a:t>    </a:t>
            </a:r>
            <a:r>
              <a:rPr lang="en-US" altLang="zh-CN" dirty="0" smtClean="0"/>
              <a:t>buff</a:t>
            </a:r>
            <a:r>
              <a:rPr lang="zh-CN" altLang="en-US" dirty="0" smtClean="0"/>
              <a:t>，物理内存用来缓存读写操作的 </a:t>
            </a:r>
            <a:r>
              <a:rPr lang="en-US" altLang="zh-CN" dirty="0" smtClean="0"/>
              <a:t>buffer </a:t>
            </a:r>
            <a:r>
              <a:rPr lang="zh-CN" altLang="en-US" dirty="0" smtClean="0"/>
              <a:t>大小，</a:t>
            </a:r>
            <a:r>
              <a:rPr lang="en-US" altLang="zh-CN" dirty="0" smtClean="0"/>
              <a:t>KB </a:t>
            </a:r>
            <a:r>
              <a:rPr lang="zh-CN" altLang="en-US" dirty="0" smtClean="0"/>
              <a:t>为单位；</a:t>
            </a:r>
          </a:p>
          <a:p>
            <a:r>
              <a:rPr lang="zh-CN" altLang="en-US" dirty="0" smtClean="0"/>
              <a:t>    </a:t>
            </a:r>
            <a:r>
              <a:rPr lang="en-US" altLang="zh-CN" dirty="0" smtClean="0"/>
              <a:t>cache</a:t>
            </a:r>
            <a:r>
              <a:rPr lang="zh-CN" altLang="en-US" dirty="0" smtClean="0"/>
              <a:t>，物理内存用来缓存进程地址空间的 </a:t>
            </a:r>
            <a:r>
              <a:rPr lang="en-US" altLang="zh-CN" dirty="0" smtClean="0"/>
              <a:t>cache </a:t>
            </a:r>
            <a:r>
              <a:rPr lang="zh-CN" altLang="en-US" dirty="0" smtClean="0"/>
              <a:t>大小，</a:t>
            </a:r>
            <a:r>
              <a:rPr lang="en-US" altLang="zh-CN" dirty="0" smtClean="0"/>
              <a:t>KB </a:t>
            </a:r>
            <a:r>
              <a:rPr lang="zh-CN" altLang="en-US" dirty="0" smtClean="0"/>
              <a:t>为单位；</a:t>
            </a:r>
          </a:p>
          <a:p>
            <a:r>
              <a:rPr lang="zh-CN" altLang="en-US" dirty="0" smtClean="0"/>
              <a:t>    </a:t>
            </a:r>
            <a:r>
              <a:rPr lang="en-US" altLang="zh-CN" dirty="0" err="1" smtClean="0"/>
              <a:t>si</a:t>
            </a:r>
            <a:r>
              <a:rPr lang="zh-CN" altLang="en-US" dirty="0" smtClean="0"/>
              <a:t>，数据从 </a:t>
            </a:r>
            <a:r>
              <a:rPr lang="en-US" altLang="zh-CN" dirty="0" smtClean="0"/>
              <a:t>SWAP </a:t>
            </a:r>
            <a:r>
              <a:rPr lang="zh-CN" altLang="en-US" dirty="0" smtClean="0"/>
              <a:t>读取到 </a:t>
            </a:r>
            <a:r>
              <a:rPr lang="en-US" altLang="zh-CN" dirty="0" smtClean="0"/>
              <a:t>RAM</a:t>
            </a:r>
            <a:r>
              <a:rPr lang="zh-CN" altLang="en-US" dirty="0" smtClean="0"/>
              <a:t>（</a:t>
            </a:r>
            <a:r>
              <a:rPr lang="en-US" altLang="zh-CN" dirty="0" smtClean="0"/>
              <a:t>swap in</a:t>
            </a:r>
            <a:r>
              <a:rPr lang="zh-CN" altLang="en-US" dirty="0" smtClean="0"/>
              <a:t>）的大小，</a:t>
            </a:r>
            <a:r>
              <a:rPr lang="en-US" altLang="zh-CN" dirty="0" smtClean="0"/>
              <a:t>KB </a:t>
            </a:r>
            <a:r>
              <a:rPr lang="zh-CN" altLang="en-US" dirty="0" smtClean="0"/>
              <a:t>为单位；</a:t>
            </a:r>
          </a:p>
          <a:p>
            <a:r>
              <a:rPr lang="zh-CN" altLang="en-US" dirty="0" smtClean="0"/>
              <a:t>    </a:t>
            </a:r>
            <a:r>
              <a:rPr lang="en-US" altLang="zh-CN" dirty="0" smtClean="0"/>
              <a:t>so</a:t>
            </a:r>
            <a:r>
              <a:rPr lang="zh-CN" altLang="en-US" dirty="0" smtClean="0"/>
              <a:t>，数据从 </a:t>
            </a:r>
            <a:r>
              <a:rPr lang="en-US" altLang="zh-CN" dirty="0" smtClean="0"/>
              <a:t>RAM </a:t>
            </a:r>
            <a:r>
              <a:rPr lang="zh-CN" altLang="en-US" dirty="0" smtClean="0"/>
              <a:t>写到 </a:t>
            </a:r>
            <a:r>
              <a:rPr lang="en-US" altLang="zh-CN" dirty="0" smtClean="0"/>
              <a:t>SWAP</a:t>
            </a:r>
            <a:r>
              <a:rPr lang="zh-CN" altLang="en-US" dirty="0" smtClean="0"/>
              <a:t>（</a:t>
            </a:r>
            <a:r>
              <a:rPr lang="en-US" altLang="zh-CN" dirty="0" smtClean="0"/>
              <a:t>swap out</a:t>
            </a:r>
            <a:r>
              <a:rPr lang="zh-CN" altLang="en-US" dirty="0" smtClean="0"/>
              <a:t>）的大小，</a:t>
            </a:r>
            <a:r>
              <a:rPr lang="en-US" altLang="zh-CN" dirty="0" smtClean="0"/>
              <a:t>KB </a:t>
            </a:r>
            <a:r>
              <a:rPr lang="zh-CN" altLang="en-US" dirty="0" smtClean="0"/>
              <a:t>为单位；</a:t>
            </a:r>
          </a:p>
          <a:p>
            <a:r>
              <a:rPr lang="zh-CN" altLang="en-US" dirty="0" smtClean="0"/>
              <a:t>    </a:t>
            </a:r>
            <a:r>
              <a:rPr lang="en-US" altLang="zh-CN" dirty="0" smtClean="0"/>
              <a:t>bi</a:t>
            </a:r>
            <a:r>
              <a:rPr lang="zh-CN" altLang="en-US" dirty="0" smtClean="0"/>
              <a:t>，磁盘块从文件系统或 </a:t>
            </a:r>
            <a:r>
              <a:rPr lang="en-US" altLang="zh-CN" dirty="0" smtClean="0"/>
              <a:t>SWAP </a:t>
            </a:r>
            <a:r>
              <a:rPr lang="zh-CN" altLang="en-US" dirty="0" smtClean="0"/>
              <a:t>读取到 </a:t>
            </a:r>
            <a:r>
              <a:rPr lang="en-US" altLang="zh-CN" dirty="0" smtClean="0"/>
              <a:t>RAM</a:t>
            </a:r>
            <a:r>
              <a:rPr lang="zh-CN" altLang="en-US" dirty="0" smtClean="0"/>
              <a:t>（</a:t>
            </a:r>
            <a:r>
              <a:rPr lang="en-US" altLang="zh-CN" dirty="0" smtClean="0"/>
              <a:t>blocks in</a:t>
            </a:r>
            <a:r>
              <a:rPr lang="zh-CN" altLang="en-US" dirty="0" smtClean="0"/>
              <a:t>）的大小，</a:t>
            </a:r>
            <a:r>
              <a:rPr lang="en-US" altLang="zh-CN" dirty="0" smtClean="0"/>
              <a:t>block </a:t>
            </a:r>
            <a:r>
              <a:rPr lang="zh-CN" altLang="en-US" dirty="0" smtClean="0"/>
              <a:t>为单位；</a:t>
            </a:r>
          </a:p>
          <a:p>
            <a:r>
              <a:rPr lang="zh-CN" altLang="en-US" dirty="0" smtClean="0"/>
              <a:t>    </a:t>
            </a:r>
            <a:r>
              <a:rPr lang="en-US" altLang="zh-CN" dirty="0" err="1" smtClean="0"/>
              <a:t>bo</a:t>
            </a:r>
            <a:r>
              <a:rPr lang="zh-CN" altLang="en-US" dirty="0" smtClean="0"/>
              <a:t>，磁盘块从 </a:t>
            </a:r>
            <a:r>
              <a:rPr lang="en-US" altLang="zh-CN" dirty="0" smtClean="0"/>
              <a:t>RAM </a:t>
            </a:r>
            <a:r>
              <a:rPr lang="zh-CN" altLang="en-US" dirty="0" smtClean="0"/>
              <a:t>写到文件系统或 </a:t>
            </a:r>
            <a:r>
              <a:rPr lang="en-US" altLang="zh-CN" dirty="0" smtClean="0"/>
              <a:t>SWAP</a:t>
            </a:r>
            <a:r>
              <a:rPr lang="zh-CN" altLang="en-US" dirty="0" smtClean="0"/>
              <a:t>（</a:t>
            </a:r>
            <a:r>
              <a:rPr lang="en-US" altLang="zh-CN" dirty="0" smtClean="0"/>
              <a:t>blocks out</a:t>
            </a:r>
            <a:r>
              <a:rPr lang="zh-CN" altLang="en-US" dirty="0" smtClean="0"/>
              <a:t>）的大小，</a:t>
            </a:r>
            <a:r>
              <a:rPr lang="en-US" altLang="zh-CN" dirty="0" smtClean="0"/>
              <a:t>block </a:t>
            </a:r>
            <a:r>
              <a:rPr lang="zh-CN" altLang="en-US" dirty="0" smtClean="0"/>
              <a:t>为单位；</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68</a:t>
            </a:fld>
            <a:endParaRPr lang="zh-CN" altLang="en-US"/>
          </a:p>
        </p:txBody>
      </p:sp>
    </p:spTree>
    <p:extLst>
      <p:ext uri="{BB962C8B-B14F-4D97-AF65-F5344CB8AC3E}">
        <p14:creationId xmlns:p14="http://schemas.microsoft.com/office/powerpoint/2010/main" val="3227270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vmstat</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69</a:t>
            </a:fld>
            <a:endParaRPr lang="zh-CN" altLang="en-US"/>
          </a:p>
        </p:txBody>
      </p:sp>
    </p:spTree>
    <p:extLst>
      <p:ext uri="{BB962C8B-B14F-4D97-AF65-F5344CB8AC3E}">
        <p14:creationId xmlns:p14="http://schemas.microsoft.com/office/powerpoint/2010/main" val="3347699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iostat</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util</a:t>
            </a:r>
            <a:r>
              <a:rPr lang="zh-CN" altLang="en-US" sz="1200" b="0" i="0" kern="1200" dirty="0" smtClean="0">
                <a:solidFill>
                  <a:schemeClr val="tx1"/>
                </a:solidFill>
                <a:effectLst/>
                <a:latin typeface="+mn-lt"/>
                <a:ea typeface="+mn-ea"/>
                <a:cs typeface="+mn-cs"/>
              </a:rPr>
              <a:t>代表一秒内</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操作所占的比例，计算公式是</a:t>
            </a:r>
            <a:r>
              <a:rPr lang="en-US" altLang="zh-CN" sz="1200" b="1" i="0" kern="1200" dirty="0" smtClean="0">
                <a:solidFill>
                  <a:schemeClr val="tx1"/>
                </a:solidFill>
                <a:effectLst/>
                <a:latin typeface="+mn-lt"/>
                <a:ea typeface="+mn-ea"/>
                <a:cs typeface="+mn-cs"/>
              </a:rPr>
              <a:t>(r/</a:t>
            </a:r>
            <a:r>
              <a:rPr lang="en-US" altLang="zh-CN" sz="1200" b="1" i="0" kern="1200" dirty="0" err="1" smtClean="0">
                <a:solidFill>
                  <a:schemeClr val="tx1"/>
                </a:solidFill>
                <a:effectLst/>
                <a:latin typeface="+mn-lt"/>
                <a:ea typeface="+mn-ea"/>
                <a:cs typeface="+mn-cs"/>
              </a:rPr>
              <a:t>s+w</a:t>
            </a:r>
            <a:r>
              <a:rPr lang="en-US" altLang="zh-CN" sz="1200" b="1" i="0" kern="1200" dirty="0" smtClean="0">
                <a:solidFill>
                  <a:schemeClr val="tx1"/>
                </a:solidFill>
                <a:effectLst/>
                <a:latin typeface="+mn-lt"/>
                <a:ea typeface="+mn-ea"/>
                <a:cs typeface="+mn-cs"/>
              </a:rPr>
              <a:t>/s)*(</a:t>
            </a:r>
            <a:r>
              <a:rPr lang="en-US" altLang="zh-CN" sz="1200" b="1" i="0" kern="1200" dirty="0" err="1" smtClean="0">
                <a:solidFill>
                  <a:schemeClr val="tx1"/>
                </a:solidFill>
                <a:effectLst/>
                <a:latin typeface="+mn-lt"/>
                <a:ea typeface="+mn-ea"/>
                <a:cs typeface="+mn-cs"/>
              </a:rPr>
              <a:t>svctm</a:t>
            </a:r>
            <a:r>
              <a:rPr lang="en-US" altLang="zh-CN" sz="1200" b="1"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，对于一块磁盘，因为没有并发</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的概念，所以这个公式是正确的，但是对于</a:t>
            </a:r>
            <a:r>
              <a:rPr lang="en-US" altLang="zh-CN" sz="1200" b="0" i="0" kern="1200" dirty="0" smtClean="0">
                <a:solidFill>
                  <a:schemeClr val="tx1"/>
                </a:solidFill>
                <a:effectLst/>
                <a:latin typeface="+mn-lt"/>
                <a:ea typeface="+mn-ea"/>
                <a:cs typeface="+mn-cs"/>
              </a:rPr>
              <a:t>RAID</a:t>
            </a:r>
            <a:r>
              <a:rPr lang="zh-CN" altLang="en-US" sz="1200" b="0" i="0" kern="1200" dirty="0" smtClean="0">
                <a:solidFill>
                  <a:schemeClr val="tx1"/>
                </a:solidFill>
                <a:effectLst/>
                <a:latin typeface="+mn-lt"/>
                <a:ea typeface="+mn-ea"/>
                <a:cs typeface="+mn-cs"/>
              </a:rPr>
              <a:t>磁盘组或者</a:t>
            </a:r>
            <a:r>
              <a:rPr lang="en-US" altLang="zh-CN" sz="1200" b="0" i="0" kern="1200" dirty="0" smtClean="0">
                <a:solidFill>
                  <a:schemeClr val="tx1"/>
                </a:solidFill>
                <a:effectLst/>
                <a:latin typeface="+mn-lt"/>
                <a:ea typeface="+mn-ea"/>
                <a:cs typeface="+mn-cs"/>
              </a:rPr>
              <a:t>SSD</a:t>
            </a:r>
            <a:r>
              <a:rPr lang="zh-CN" altLang="en-US" sz="1200" b="0" i="0" kern="1200" dirty="0" smtClean="0">
                <a:solidFill>
                  <a:schemeClr val="tx1"/>
                </a:solidFill>
                <a:effectLst/>
                <a:latin typeface="+mn-lt"/>
                <a:ea typeface="+mn-ea"/>
                <a:cs typeface="+mn-cs"/>
              </a:rPr>
              <a:t>来说，这个计算公式就有问题了，就算这个值超过</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，也不代表存储有瓶颈，容易产生误导。</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72</a:t>
            </a:fld>
            <a:endParaRPr lang="zh-CN" altLang="en-US"/>
          </a:p>
        </p:txBody>
      </p:sp>
    </p:spTree>
    <p:extLst>
      <p:ext uri="{BB962C8B-B14F-4D97-AF65-F5344CB8AC3E}">
        <p14:creationId xmlns:p14="http://schemas.microsoft.com/office/powerpoint/2010/main" val="1048330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zh-CN" altLang="en-US" dirty="0" smtClean="0"/>
              <a:t>操作系统性能分析与优化</a:t>
            </a:r>
            <a:r>
              <a:rPr lang="en-US" altLang="zh-CN" dirty="0" smtClean="0"/>
              <a:t>V1.0.docx</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74</a:t>
            </a:fld>
            <a:endParaRPr lang="zh-CN" altLang="en-US"/>
          </a:p>
        </p:txBody>
      </p:sp>
    </p:spTree>
    <p:extLst>
      <p:ext uri="{BB962C8B-B14F-4D97-AF65-F5344CB8AC3E}">
        <p14:creationId xmlns:p14="http://schemas.microsoft.com/office/powerpoint/2010/main" val="3963197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\Web</a:t>
            </a:r>
            <a:r>
              <a:rPr lang="zh-CN" altLang="en-US" dirty="0" smtClean="0"/>
              <a:t>服务器性能监控分析与优化</a:t>
            </a:r>
            <a:r>
              <a:rPr lang="en-US" altLang="zh-CN" dirty="0" smtClean="0"/>
              <a:t>V1.0.docx</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75</a:t>
            </a:fld>
            <a:endParaRPr lang="zh-CN" altLang="en-US"/>
          </a:p>
        </p:txBody>
      </p:sp>
    </p:spTree>
    <p:extLst>
      <p:ext uri="{BB962C8B-B14F-4D97-AF65-F5344CB8AC3E}">
        <p14:creationId xmlns:p14="http://schemas.microsoft.com/office/powerpoint/2010/main" val="2893574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D:\PrefTest\WAS</a:t>
            </a:r>
            <a:r>
              <a:rPr lang="zh-CN" altLang="en-US" dirty="0" smtClean="0"/>
              <a:t>调优</a:t>
            </a:r>
            <a:r>
              <a:rPr lang="en-US" altLang="zh-CN" dirty="0" smtClean="0"/>
              <a:t>\</a:t>
            </a:r>
            <a:r>
              <a:rPr lang="zh-CN" altLang="en-US" dirty="0" smtClean="0"/>
              <a:t>监控</a:t>
            </a:r>
            <a:r>
              <a:rPr lang="en-US" altLang="zh-CN" dirty="0" smtClean="0"/>
              <a:t>\</a:t>
            </a:r>
            <a:r>
              <a:rPr lang="en-US" altLang="zh-CN" dirty="0" err="1" smtClean="0"/>
              <a:t>WebSphere</a:t>
            </a:r>
            <a:r>
              <a:rPr lang="zh-CN" altLang="en-US" dirty="0" smtClean="0"/>
              <a:t>中间件性能监控分析</a:t>
            </a:r>
            <a:r>
              <a:rPr lang="en-US" altLang="zh-CN" dirty="0" smtClean="0"/>
              <a:t>.</a:t>
            </a:r>
            <a:r>
              <a:rPr lang="en-US" altLang="zh-CN" dirty="0" err="1" smtClean="0"/>
              <a:t>docx</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76</a:t>
            </a:fld>
            <a:endParaRPr lang="zh-CN" altLang="en-US"/>
          </a:p>
        </p:txBody>
      </p:sp>
    </p:spTree>
    <p:extLst>
      <p:ext uri="{BB962C8B-B14F-4D97-AF65-F5344CB8AC3E}">
        <p14:creationId xmlns:p14="http://schemas.microsoft.com/office/powerpoint/2010/main" val="1924348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幻灯片图像占位符 1"/>
          <p:cNvSpPr>
            <a:spLocks noGrp="1" noRot="1" noChangeAspect="1" noTextEdit="1"/>
          </p:cNvSpPr>
          <p:nvPr>
            <p:ph type="sldImg"/>
          </p:nvPr>
        </p:nvSpPr>
        <p:spPr>
          <a:ln/>
        </p:spPr>
      </p:sp>
      <p:sp>
        <p:nvSpPr>
          <p:cNvPr id="362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62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fld id="{0F870003-B490-4C50-B43A-5AAC0BA3EC44}" type="slidenum">
              <a:rPr lang="en-US" altLang="zh-CN" sz="1200" smtClean="0">
                <a:ea typeface="宋体" charset="-122"/>
              </a:rPr>
              <a:pPr eaLnBrk="1" hangingPunct="1"/>
              <a:t>77</a:t>
            </a:fld>
            <a:endParaRPr lang="en-US" altLang="zh-CN" sz="1200"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幻灯片图像占位符 1"/>
          <p:cNvSpPr>
            <a:spLocks noGrp="1" noRot="1" noChangeAspect="1" noTextEdit="1"/>
          </p:cNvSpPr>
          <p:nvPr>
            <p:ph type="sldImg"/>
          </p:nvPr>
        </p:nvSpPr>
        <p:spPr>
          <a:ln/>
        </p:spPr>
      </p:sp>
      <p:sp>
        <p:nvSpPr>
          <p:cNvPr id="363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63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fld id="{5E0EBF9E-4D36-4B2E-ACE7-DC0DCC6EAF35}" type="slidenum">
              <a:rPr lang="en-US" altLang="zh-CN" sz="1200" smtClean="0">
                <a:ea typeface="宋体" charset="-122"/>
              </a:rPr>
              <a:pPr eaLnBrk="1" hangingPunct="1"/>
              <a:t>78</a:t>
            </a:fld>
            <a:endParaRPr lang="en-US" altLang="zh-CN" sz="1200"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幻灯片图像占位符 1"/>
          <p:cNvSpPr>
            <a:spLocks noGrp="1" noRot="1" noChangeAspect="1" noTextEdit="1"/>
          </p:cNvSpPr>
          <p:nvPr>
            <p:ph type="sldImg"/>
          </p:nvPr>
        </p:nvSpPr>
        <p:spPr>
          <a:ln/>
        </p:spPr>
      </p:sp>
      <p:sp>
        <p:nvSpPr>
          <p:cNvPr id="364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F:\</a:t>
            </a:r>
            <a:r>
              <a:rPr lang="zh-CN" altLang="en-US" smtClean="0"/>
              <a:t>项目</a:t>
            </a:r>
            <a:r>
              <a:rPr lang="en-US" altLang="zh-CN" smtClean="0"/>
              <a:t>\</a:t>
            </a:r>
            <a:r>
              <a:rPr lang="zh-CN" altLang="en-US" smtClean="0"/>
              <a:t>柚子舍</a:t>
            </a:r>
            <a:r>
              <a:rPr lang="en-US" altLang="zh-CN" smtClean="0"/>
              <a:t>\</a:t>
            </a:r>
            <a:r>
              <a:rPr lang="zh-CN" altLang="en-US" smtClean="0"/>
              <a:t>柚子舍官网性能测试报告</a:t>
            </a:r>
            <a:r>
              <a:rPr lang="en-US" altLang="zh-CN" smtClean="0"/>
              <a:t>.docx</a:t>
            </a:r>
            <a:endParaRPr lang="zh-CN" altLang="en-US" smtClean="0"/>
          </a:p>
        </p:txBody>
      </p:sp>
      <p:sp>
        <p:nvSpPr>
          <p:cNvPr id="364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fld id="{9EDF4745-C227-43F0-A9FD-479B1F8D1B53}" type="slidenum">
              <a:rPr lang="en-US" altLang="zh-CN" sz="1200" smtClean="0">
                <a:ea typeface="宋体" charset="-122"/>
              </a:rPr>
              <a:pPr eaLnBrk="1" hangingPunct="1"/>
              <a:t>79</a:t>
            </a:fld>
            <a:endParaRPr lang="en-US" altLang="zh-CN" sz="1200"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smtClean="0">
                <a:solidFill>
                  <a:schemeClr val="tx1"/>
                </a:solidFill>
                <a:effectLst/>
                <a:latin typeface="+mn-lt"/>
                <a:ea typeface="+mn-ea"/>
                <a:cs typeface="+mn-cs"/>
              </a:rPr>
              <a:t>上下文切换：</a:t>
            </a:r>
            <a:br>
              <a:rPr lang="zh-CN" altLang="en-US" sz="1200" b="1"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一个标准的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内核可以支持运行</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50000</a:t>
            </a:r>
            <a:r>
              <a:rPr lang="zh-CN" altLang="en-US" sz="1200" b="0" i="0" kern="1200" dirty="0" smtClean="0">
                <a:solidFill>
                  <a:schemeClr val="tx1"/>
                </a:solidFill>
                <a:effectLst/>
                <a:latin typeface="+mn-lt"/>
                <a:ea typeface="+mn-ea"/>
                <a:cs typeface="+mn-cs"/>
              </a:rPr>
              <a:t>个进程运行，对于普通的</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，内核会调度和执行这些进程。每个进程都会分到</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的时间片来运行，当一个进程用完时间片或者被更高优先级的进程抢占后，它会备份到</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的运行队列中，同时其他进程在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上运行。这个进程切换的过程被称作上下文切换。过多的上下文切换会造成系统很大的开销。</a:t>
            </a:r>
            <a:r>
              <a:rPr lang="zh-CN" altLang="en-US" dirty="0" smtClean="0"/>
              <a:t/>
            </a:r>
            <a:br>
              <a:rPr lang="zh-CN" altLang="en-US" dirty="0" smtClean="0"/>
            </a:br>
            <a:r>
              <a:rPr lang="zh-CN" altLang="en-US" dirty="0" smtClean="0"/>
              <a:t/>
            </a:r>
            <a:br>
              <a:rPr lang="zh-CN" altLang="en-US" dirty="0" smtClean="0"/>
            </a:br>
            <a:r>
              <a:rPr lang="zh-CN" altLang="en-US" sz="1200" b="1" i="0" kern="1200" dirty="0" smtClean="0">
                <a:solidFill>
                  <a:schemeClr val="tx1"/>
                </a:solidFill>
                <a:effectLst/>
                <a:latin typeface="+mn-lt"/>
                <a:ea typeface="+mn-ea"/>
                <a:cs typeface="+mn-cs"/>
              </a:rPr>
              <a:t>运行队列</a:t>
            </a:r>
            <a:br>
              <a:rPr lang="zh-CN" altLang="en-US" sz="1200" b="1"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每个</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都会维持一个运行队列，理想情况下，调度器会不断让队列中的进程运行。进程不是处在</a:t>
            </a:r>
            <a:r>
              <a:rPr lang="en-US" altLang="zh-CN" sz="1200" b="0" i="0" kern="1200" dirty="0" smtClean="0">
                <a:solidFill>
                  <a:schemeClr val="tx1"/>
                </a:solidFill>
                <a:effectLst/>
                <a:latin typeface="+mn-lt"/>
                <a:ea typeface="+mn-ea"/>
                <a:cs typeface="+mn-cs"/>
              </a:rPr>
              <a:t>sleep</a:t>
            </a:r>
            <a:r>
              <a:rPr lang="zh-CN" altLang="en-US" sz="1200" b="0" i="0" kern="1200" dirty="0" smtClean="0">
                <a:solidFill>
                  <a:schemeClr val="tx1"/>
                </a:solidFill>
                <a:effectLst/>
                <a:latin typeface="+mn-lt"/>
                <a:ea typeface="+mn-ea"/>
                <a:cs typeface="+mn-cs"/>
              </a:rPr>
              <a:t>状态就是</a:t>
            </a:r>
            <a:r>
              <a:rPr lang="en-US" altLang="zh-CN" sz="1200" b="0" i="0" kern="1200" dirty="0" smtClean="0">
                <a:solidFill>
                  <a:schemeClr val="tx1"/>
                </a:solidFill>
                <a:effectLst/>
                <a:latin typeface="+mn-lt"/>
                <a:ea typeface="+mn-ea"/>
                <a:cs typeface="+mn-cs"/>
              </a:rPr>
              <a:t>run able</a:t>
            </a:r>
            <a:r>
              <a:rPr lang="zh-CN" altLang="en-US" sz="1200" b="0" i="0" kern="1200" dirty="0" smtClean="0">
                <a:solidFill>
                  <a:schemeClr val="tx1"/>
                </a:solidFill>
                <a:effectLst/>
                <a:latin typeface="+mn-lt"/>
                <a:ea typeface="+mn-ea"/>
                <a:cs typeface="+mn-cs"/>
              </a:rPr>
              <a:t>状态。如果</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过载，就会出现调度器跟不上系统的要求，导致可运行的进程会填满队列。队列愈大，程序执行时间就愈长。</a:t>
            </a:r>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10</a:t>
            </a:fld>
            <a:endParaRPr lang="en-US" altLang="zh-CN" sz="120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从年轻代到年老代，垃圾回收</a:t>
            </a:r>
            <a:endParaRPr lang="en-US" altLang="zh-CN" dirty="0" smtClean="0"/>
          </a:p>
          <a:p>
            <a:r>
              <a:rPr lang="en-US" altLang="zh-CN" b="1" dirty="0" err="1" smtClean="0"/>
              <a:t>PermGen</a:t>
            </a:r>
            <a:r>
              <a:rPr lang="zh-CN" altLang="en-US" dirty="0" smtClean="0"/>
              <a:t>：是指内存的永久保存区域</a:t>
            </a:r>
            <a:r>
              <a:rPr lang="en-US" altLang="zh-CN" dirty="0" smtClean="0"/>
              <a:t>,</a:t>
            </a:r>
            <a:r>
              <a:rPr lang="zh-CN" altLang="en-US" dirty="0" smtClean="0"/>
              <a:t>这块内存主要是被</a:t>
            </a:r>
            <a:r>
              <a:rPr lang="en-US" altLang="zh-CN" dirty="0" smtClean="0"/>
              <a:t>JVM</a:t>
            </a:r>
            <a:r>
              <a:rPr lang="zh-CN" altLang="en-US" dirty="0" smtClean="0"/>
              <a:t>存放</a:t>
            </a:r>
            <a:r>
              <a:rPr lang="en-US" altLang="zh-CN" dirty="0" smtClean="0"/>
              <a:t>Class</a:t>
            </a:r>
            <a:r>
              <a:rPr lang="zh-CN" altLang="en-US" dirty="0" smtClean="0"/>
              <a:t>和</a:t>
            </a:r>
            <a:r>
              <a:rPr lang="en-US" altLang="zh-CN" dirty="0" smtClean="0"/>
              <a:t>Meta</a:t>
            </a:r>
            <a:r>
              <a:rPr lang="zh-CN" altLang="en-US" dirty="0" smtClean="0"/>
              <a:t>信息的</a:t>
            </a:r>
            <a:r>
              <a:rPr lang="en-US" altLang="zh-CN" dirty="0" smtClean="0"/>
              <a:t>,Class</a:t>
            </a:r>
            <a:r>
              <a:rPr lang="zh-CN" altLang="en-US" dirty="0" smtClean="0"/>
              <a:t>在被</a:t>
            </a:r>
            <a:r>
              <a:rPr lang="en-US" altLang="zh-CN" dirty="0" smtClean="0"/>
              <a:t>Loader</a:t>
            </a:r>
            <a:r>
              <a:rPr lang="zh-CN" altLang="en-US" dirty="0" smtClean="0"/>
              <a:t>时就会被放到</a:t>
            </a:r>
            <a:r>
              <a:rPr lang="en-US" altLang="zh-CN" dirty="0" err="1" smtClean="0"/>
              <a:t>PermGen</a:t>
            </a:r>
            <a:r>
              <a:rPr lang="en-US" altLang="zh-CN" dirty="0" smtClean="0"/>
              <a:t> space</a:t>
            </a:r>
            <a:r>
              <a:rPr lang="zh-CN" altLang="en-US" dirty="0" smtClean="0"/>
              <a:t>中</a:t>
            </a:r>
            <a:r>
              <a:rPr lang="en-US" altLang="zh-CN" dirty="0" smtClean="0"/>
              <a:t>,</a:t>
            </a:r>
            <a:r>
              <a:rPr lang="zh-CN" altLang="en-US" dirty="0" smtClean="0"/>
              <a:t>它和存放类实例</a:t>
            </a:r>
            <a:r>
              <a:rPr lang="en-US" altLang="zh-CN" dirty="0" smtClean="0"/>
              <a:t>(Instance)</a:t>
            </a:r>
            <a:r>
              <a:rPr lang="zh-CN" altLang="en-US" dirty="0" smtClean="0"/>
              <a:t>的</a:t>
            </a:r>
            <a:r>
              <a:rPr lang="en-US" altLang="zh-CN" dirty="0" smtClean="0"/>
              <a:t>Heap</a:t>
            </a:r>
            <a:r>
              <a:rPr lang="zh-CN" altLang="en-US" dirty="0" smtClean="0"/>
              <a:t>区域不同</a:t>
            </a:r>
            <a:r>
              <a:rPr lang="en-US" altLang="zh-CN" dirty="0" smtClean="0"/>
              <a:t>,GC(Garbage Collection)</a:t>
            </a:r>
            <a:r>
              <a:rPr lang="zh-CN" altLang="en-US" dirty="0" smtClean="0"/>
              <a:t>不会在主程序运行期对</a:t>
            </a:r>
            <a:r>
              <a:rPr lang="en-US" altLang="zh-CN" dirty="0" err="1" smtClean="0"/>
              <a:t>PermGen</a:t>
            </a:r>
            <a:r>
              <a:rPr lang="en-US" altLang="zh-CN" dirty="0" smtClean="0"/>
              <a:t> space</a:t>
            </a:r>
            <a:r>
              <a:rPr lang="zh-CN" altLang="en-US" dirty="0" smtClean="0"/>
              <a:t>进行清理，所以如果你的应用中有很多</a:t>
            </a:r>
            <a:r>
              <a:rPr lang="en-US" altLang="zh-CN" dirty="0" smtClean="0"/>
              <a:t>CLASS</a:t>
            </a:r>
            <a:r>
              <a:rPr lang="zh-CN" altLang="en-US" dirty="0" smtClean="0"/>
              <a:t>的话</a:t>
            </a:r>
            <a:r>
              <a:rPr lang="en-US" altLang="zh-CN" dirty="0" smtClean="0"/>
              <a:t>,</a:t>
            </a:r>
            <a:r>
              <a:rPr lang="zh-CN" altLang="en-US" dirty="0" smtClean="0"/>
              <a:t>就很可能出现</a:t>
            </a:r>
            <a:r>
              <a:rPr lang="en-US" altLang="zh-CN" dirty="0" err="1" smtClean="0"/>
              <a:t>PermGen</a:t>
            </a:r>
            <a:r>
              <a:rPr lang="en-US" altLang="zh-CN" dirty="0" smtClean="0"/>
              <a:t> space</a:t>
            </a:r>
            <a:r>
              <a:rPr lang="zh-CN" altLang="en-US" dirty="0" smtClean="0"/>
              <a:t>错误</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81</a:t>
            </a:fld>
            <a:endParaRPr lang="zh-CN" altLang="en-US"/>
          </a:p>
        </p:txBody>
      </p:sp>
    </p:spTree>
    <p:extLst>
      <p:ext uri="{BB962C8B-B14F-4D97-AF65-F5344CB8AC3E}">
        <p14:creationId xmlns:p14="http://schemas.microsoft.com/office/powerpoint/2010/main" val="2911795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82</a:t>
            </a:fld>
            <a:endParaRPr lang="zh-CN" altLang="en-US"/>
          </a:p>
        </p:txBody>
      </p:sp>
    </p:spTree>
    <p:extLst>
      <p:ext uri="{BB962C8B-B14F-4D97-AF65-F5344CB8AC3E}">
        <p14:creationId xmlns:p14="http://schemas.microsoft.com/office/powerpoint/2010/main" val="17825096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幻灯片图像占位符 1"/>
          <p:cNvSpPr>
            <a:spLocks noGrp="1" noRot="1" noChangeAspect="1" noTextEdit="1"/>
          </p:cNvSpPr>
          <p:nvPr>
            <p:ph type="sldImg"/>
          </p:nvPr>
        </p:nvSpPr>
        <p:spPr>
          <a:ln/>
        </p:spPr>
      </p:sp>
      <p:sp>
        <p:nvSpPr>
          <p:cNvPr id="337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\GC</a:t>
            </a:r>
            <a:r>
              <a:rPr lang="zh-CN" altLang="en-US" dirty="0" smtClean="0"/>
              <a:t>日志分析</a:t>
            </a:r>
            <a:r>
              <a:rPr lang="en-US" altLang="zh-CN" dirty="0" smtClean="0"/>
              <a:t>\</a:t>
            </a:r>
            <a:r>
              <a:rPr lang="en-US" altLang="zh-CN" dirty="0" smtClean="0"/>
              <a:t>demo\TestHeapGC.java</a:t>
            </a:r>
          </a:p>
          <a:p>
            <a:r>
              <a:rPr lang="en-US" altLang="zh-CN" dirty="0" smtClean="0"/>
              <a:t>java  -XX:+</a:t>
            </a:r>
            <a:r>
              <a:rPr lang="en-US" altLang="zh-CN" dirty="0" err="1" smtClean="0"/>
              <a:t>PrintGCDetails</a:t>
            </a:r>
            <a:r>
              <a:rPr lang="en-US" altLang="zh-CN" dirty="0" smtClean="0"/>
              <a:t>  -</a:t>
            </a:r>
            <a:r>
              <a:rPr lang="en-US" altLang="zh-CN" dirty="0" err="1" smtClean="0"/>
              <a:t>XX:SurvivorRatio</a:t>
            </a:r>
            <a:r>
              <a:rPr lang="en-US" altLang="zh-CN" dirty="0" smtClean="0"/>
              <a:t>=8 -</a:t>
            </a:r>
            <a:r>
              <a:rPr lang="en-US" altLang="zh-CN" dirty="0" err="1" smtClean="0"/>
              <a:t>XX:MaxTenuringThreshold</a:t>
            </a:r>
            <a:r>
              <a:rPr lang="en-US" altLang="zh-CN" dirty="0" smtClean="0"/>
              <a:t>=15 -Xms40M -Xmx40M -Xmn20M  </a:t>
            </a:r>
            <a:r>
              <a:rPr lang="en-US" altLang="zh-CN" dirty="0" err="1" smtClean="0"/>
              <a:t>TestHeapGC</a:t>
            </a:r>
            <a:endParaRPr lang="en-US" altLang="zh-CN" dirty="0" smtClean="0"/>
          </a:p>
          <a:p>
            <a:endParaRPr lang="en-US" altLang="zh-CN" dirty="0" smtClean="0"/>
          </a:p>
          <a:p>
            <a:r>
              <a:rPr lang="zh-CN" altLang="en-US" dirty="0" smtClean="0"/>
              <a:t>从输出可以看出</a:t>
            </a:r>
            <a:r>
              <a:rPr lang="en-US" altLang="zh-CN" dirty="0" smtClean="0"/>
              <a:t>,</a:t>
            </a:r>
            <a:r>
              <a:rPr lang="zh-CN" altLang="en-US" dirty="0" smtClean="0"/>
              <a:t>在进行多次内存分配的过程中</a:t>
            </a:r>
            <a:r>
              <a:rPr lang="en-US" altLang="zh-CN" dirty="0" smtClean="0"/>
              <a:t>,</a:t>
            </a:r>
            <a:r>
              <a:rPr lang="zh-CN" altLang="en-US" dirty="0" smtClean="0"/>
              <a:t>触发了一次新生代</a:t>
            </a:r>
            <a:r>
              <a:rPr lang="en-US" altLang="zh-CN" dirty="0" smtClean="0"/>
              <a:t>GC(Minor GC).</a:t>
            </a:r>
            <a:r>
              <a:rPr lang="zh-CN" altLang="en-US" dirty="0" smtClean="0"/>
              <a:t>在这次</a:t>
            </a:r>
            <a:r>
              <a:rPr lang="en-US" altLang="zh-CN" dirty="0" smtClean="0"/>
              <a:t>GC</a:t>
            </a:r>
            <a:r>
              <a:rPr lang="zh-CN" altLang="en-US" dirty="0" smtClean="0"/>
              <a:t>中</a:t>
            </a:r>
            <a:r>
              <a:rPr lang="en-US" altLang="zh-CN" dirty="0" smtClean="0"/>
              <a:t>,</a:t>
            </a:r>
            <a:r>
              <a:rPr lang="zh-CN" altLang="en-US" dirty="0" smtClean="0"/>
              <a:t>原本分配在</a:t>
            </a:r>
            <a:r>
              <a:rPr lang="en-US" altLang="zh-CN" dirty="0" err="1" smtClean="0"/>
              <a:t>eden</a:t>
            </a:r>
            <a:r>
              <a:rPr lang="zh-CN" altLang="en-US" dirty="0" smtClean="0"/>
              <a:t>段的变量</a:t>
            </a:r>
            <a:r>
              <a:rPr lang="en-US" altLang="zh-CN" dirty="0" smtClean="0"/>
              <a:t>b1</a:t>
            </a:r>
            <a:r>
              <a:rPr lang="zh-CN" altLang="en-US" dirty="0" smtClean="0"/>
              <a:t>被移动到</a:t>
            </a:r>
            <a:r>
              <a:rPr lang="en-US" altLang="zh-CN" dirty="0" smtClean="0"/>
              <a:t>from</a:t>
            </a:r>
            <a:r>
              <a:rPr lang="zh-CN" altLang="en-US" dirty="0" smtClean="0"/>
              <a:t>空间段</a:t>
            </a:r>
            <a:r>
              <a:rPr lang="en-US" altLang="zh-CN" dirty="0" smtClean="0"/>
              <a:t>(s0),</a:t>
            </a:r>
            <a:r>
              <a:rPr lang="zh-CN" altLang="en-US" dirty="0" smtClean="0"/>
              <a:t>最后分配的</a:t>
            </a:r>
            <a:r>
              <a:rPr lang="en-US" altLang="zh-CN" dirty="0" smtClean="0"/>
              <a:t>8M</a:t>
            </a:r>
            <a:r>
              <a:rPr lang="zh-CN" altLang="en-US" dirty="0" smtClean="0"/>
              <a:t>内存被分配在</a:t>
            </a:r>
            <a:r>
              <a:rPr lang="en-US" altLang="zh-CN" dirty="0" err="1" smtClean="0"/>
              <a:t>eden</a:t>
            </a:r>
            <a:r>
              <a:rPr lang="zh-CN" altLang="en-US" dirty="0" smtClean="0"/>
              <a:t>新生代</a:t>
            </a:r>
            <a:r>
              <a:rPr lang="en-US" altLang="zh-CN" dirty="0" smtClean="0"/>
              <a:t>.</a:t>
            </a:r>
          </a:p>
          <a:p>
            <a:endParaRPr lang="en-US" altLang="zh-CN" dirty="0" smtClean="0"/>
          </a:p>
          <a:p>
            <a:r>
              <a:rPr lang="zh-CN" altLang="en-US" dirty="0" smtClean="0"/>
              <a:t>如果启用程序中的</a:t>
            </a:r>
            <a:r>
              <a:rPr lang="en-US" altLang="zh-CN" dirty="0" smtClean="0"/>
              <a:t>Full GC,</a:t>
            </a:r>
            <a:r>
              <a:rPr lang="zh-CN" altLang="en-US" dirty="0" smtClean="0"/>
              <a:t>则</a:t>
            </a:r>
            <a:r>
              <a:rPr lang="en-US" altLang="zh-CN" dirty="0" smtClean="0"/>
              <a:t>Full GC</a:t>
            </a:r>
            <a:r>
              <a:rPr lang="zh-CN" altLang="en-US" dirty="0" smtClean="0"/>
              <a:t>后新生代空间被清空</a:t>
            </a:r>
            <a:r>
              <a:rPr lang="en-US" altLang="zh-CN" dirty="0" smtClean="0"/>
              <a:t>,</a:t>
            </a:r>
            <a:r>
              <a:rPr lang="zh-CN" altLang="en-US" dirty="0" smtClean="0"/>
              <a:t>未被回收的对象全部被移入老年代</a:t>
            </a:r>
            <a:r>
              <a:rPr lang="en-US" altLang="zh-CN" dirty="0" smtClean="0"/>
              <a:t>.</a:t>
            </a:r>
          </a:p>
          <a:p>
            <a:endParaRPr lang="en-US" altLang="zh-CN" dirty="0" smtClean="0"/>
          </a:p>
          <a:p>
            <a:endParaRPr lang="zh-CN" altLang="en-US" dirty="0" smtClean="0"/>
          </a:p>
        </p:txBody>
      </p:sp>
      <p:sp>
        <p:nvSpPr>
          <p:cNvPr id="337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8E4CAEFE-4068-4D7A-AA71-BF3A9E0AD613}" type="slidenum">
              <a:rPr lang="zh-CN" altLang="en-US" sz="1200" smtClean="0"/>
              <a:pPr/>
              <a:t>83</a:t>
            </a:fld>
            <a:endParaRPr lang="en-US" altLang="zh-CN" sz="120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幻灯片图像占位符 1"/>
          <p:cNvSpPr>
            <a:spLocks noGrp="1" noRot="1" noChangeAspect="1" noTextEdit="1"/>
          </p:cNvSpPr>
          <p:nvPr>
            <p:ph type="sldImg"/>
          </p:nvPr>
        </p:nvSpPr>
        <p:spPr>
          <a:ln/>
        </p:spPr>
      </p:sp>
      <p:sp>
        <p:nvSpPr>
          <p:cNvPr id="338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\GC</a:t>
            </a:r>
            <a:r>
              <a:rPr lang="zh-CN" altLang="en-US" dirty="0" smtClean="0"/>
              <a:t>日志分析</a:t>
            </a:r>
            <a:r>
              <a:rPr lang="en-US" altLang="zh-CN" dirty="0" smtClean="0"/>
              <a:t>\demo\StopWorldTest.java</a:t>
            </a:r>
            <a:endParaRPr lang="zh-CN" altLang="en-US" dirty="0" smtClean="0"/>
          </a:p>
        </p:txBody>
      </p:sp>
      <p:sp>
        <p:nvSpPr>
          <p:cNvPr id="338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FA4001C-65B4-462C-A8F6-ADB7FC12656E}" type="slidenum">
              <a:rPr lang="zh-CN" altLang="en-US" sz="1200" smtClean="0"/>
              <a:pPr/>
              <a:t>84</a:t>
            </a:fld>
            <a:endParaRPr lang="en-US" altLang="zh-CN" sz="120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幻灯片图像占位符 1"/>
          <p:cNvSpPr>
            <a:spLocks noGrp="1" noRot="1" noChangeAspect="1" noTextEdit="1"/>
          </p:cNvSpPr>
          <p:nvPr>
            <p:ph type="sldImg"/>
          </p:nvPr>
        </p:nvSpPr>
        <p:spPr>
          <a:ln/>
        </p:spPr>
      </p:sp>
      <p:sp>
        <p:nvSpPr>
          <p:cNvPr id="340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IBM</a:t>
            </a:r>
            <a:r>
              <a:rPr lang="zh-CN" altLang="en-US" smtClean="0"/>
              <a:t> </a:t>
            </a:r>
            <a:r>
              <a:rPr lang="en-US" altLang="zh-CN" smtClean="0"/>
              <a:t>Support</a:t>
            </a:r>
            <a:r>
              <a:rPr lang="zh-CN" altLang="en-US" smtClean="0"/>
              <a:t> </a:t>
            </a:r>
            <a:r>
              <a:rPr lang="en-US" altLang="zh-CN" smtClean="0"/>
              <a:t>Assistant(ISA)</a:t>
            </a:r>
            <a:r>
              <a:rPr lang="zh-CN" altLang="en-US" smtClean="0"/>
              <a:t>中可以插入</a:t>
            </a:r>
            <a:r>
              <a:rPr lang="en-US" altLang="zh-CN" smtClean="0"/>
              <a:t>PMAT</a:t>
            </a:r>
          </a:p>
          <a:p>
            <a:pPr marL="0" lvl="1"/>
            <a:r>
              <a:rPr lang="en-US" altLang="zh-CN" sz="3200" smtClean="0"/>
              <a:t>GCViewer</a:t>
            </a:r>
            <a:r>
              <a:rPr lang="zh-CN" altLang="en-US" sz="3200" smtClean="0"/>
              <a:t>不支持</a:t>
            </a:r>
            <a:r>
              <a:rPr lang="en-US" altLang="zh-CN" sz="3200" smtClean="0"/>
              <a:t>native_stderr.log</a:t>
            </a:r>
            <a:r>
              <a:rPr lang="zh-CN" altLang="en-US" sz="3200" smtClean="0"/>
              <a:t>格式</a:t>
            </a:r>
            <a:endParaRPr lang="en-US" altLang="zh-CN" sz="3200" smtClean="0"/>
          </a:p>
          <a:p>
            <a:pPr marL="0" lvl="1"/>
            <a:endParaRPr lang="en-US" altLang="zh-CN" smtClean="0"/>
          </a:p>
          <a:p>
            <a:endParaRPr lang="zh-CN" altLang="en-US" smtClean="0"/>
          </a:p>
        </p:txBody>
      </p:sp>
      <p:sp>
        <p:nvSpPr>
          <p:cNvPr id="340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9862D3DB-968F-4FF6-9F48-0E5AB6279F94}" type="slidenum">
              <a:rPr lang="zh-CN" altLang="en-US" sz="1200" smtClean="0"/>
              <a:pPr/>
              <a:t>86</a:t>
            </a:fld>
            <a:endParaRPr lang="en-US" altLang="zh-CN" sz="120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幻灯片图像占位符 1"/>
          <p:cNvSpPr>
            <a:spLocks noGrp="1" noRot="1" noChangeAspect="1" noTextEdit="1"/>
          </p:cNvSpPr>
          <p:nvPr>
            <p:ph type="sldImg"/>
          </p:nvPr>
        </p:nvSpPr>
        <p:spPr>
          <a:ln/>
        </p:spPr>
      </p:sp>
      <p:sp>
        <p:nvSpPr>
          <p:cNvPr id="342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顶部的黑色线都代表</a:t>
            </a:r>
            <a:r>
              <a:rPr lang="en-US" altLang="zh-CN" smtClean="0"/>
              <a:t>Full GC</a:t>
            </a:r>
            <a:r>
              <a:rPr lang="zh-CN" altLang="en-US" smtClean="0"/>
              <a:t>，也可以理解为</a:t>
            </a:r>
            <a:r>
              <a:rPr lang="en-US" altLang="zh-CN" smtClean="0"/>
              <a:t>Major GC</a:t>
            </a:r>
            <a:r>
              <a:rPr lang="zh-CN" altLang="en-US" smtClean="0"/>
              <a:t>，是根据日志中的</a:t>
            </a:r>
            <a:r>
              <a:rPr lang="en-US" altLang="zh-CN" smtClean="0"/>
              <a:t>CMS GC</a:t>
            </a:r>
            <a:r>
              <a:rPr lang="zh-CN" altLang="en-US" smtClean="0"/>
              <a:t>统计的；底部灰色线代表的是</a:t>
            </a:r>
            <a:r>
              <a:rPr lang="en-US" altLang="zh-CN" smtClean="0"/>
              <a:t>Minor GC</a:t>
            </a:r>
            <a:endParaRPr lang="zh-CN" altLang="en-US" smtClean="0"/>
          </a:p>
        </p:txBody>
      </p:sp>
      <p:sp>
        <p:nvSpPr>
          <p:cNvPr id="342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8EDA0CCC-3890-4C7E-BB7E-139C2FA197FF}" type="slidenum">
              <a:rPr lang="zh-CN" altLang="en-US" sz="1200" smtClean="0"/>
              <a:pPr/>
              <a:t>87</a:t>
            </a:fld>
            <a:endParaRPr lang="en-US" altLang="zh-CN" sz="120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幻灯片图像占位符 1"/>
          <p:cNvSpPr>
            <a:spLocks noGrp="1" noRot="1" noChangeAspect="1" noTextEdit="1"/>
          </p:cNvSpPr>
          <p:nvPr>
            <p:ph type="sldImg"/>
          </p:nvPr>
        </p:nvSpPr>
        <p:spPr>
          <a:ln/>
        </p:spPr>
      </p:sp>
      <p:sp>
        <p:nvSpPr>
          <p:cNvPr id="343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43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F704360-48FD-4161-957A-4B1C5F9EFCC8}" type="slidenum">
              <a:rPr lang="zh-CN" altLang="en-US" sz="1200" smtClean="0"/>
              <a:pPr/>
              <a:t>88</a:t>
            </a:fld>
            <a:endParaRPr lang="en-US" altLang="zh-CN" sz="120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JVM</a:t>
            </a:r>
            <a:r>
              <a:rPr lang="zh-CN" altLang="en-US" dirty="0" smtClean="0"/>
              <a:t>性能分析与优化</a:t>
            </a:r>
            <a:r>
              <a:rPr lang="en-US" altLang="zh-CN" dirty="0" smtClean="0"/>
              <a:t>V1.0.docx</a:t>
            </a:r>
          </a:p>
          <a:p>
            <a:r>
              <a:rPr lang="en-US" altLang="zh-CN" sz="1200" kern="1200" dirty="0" smtClean="0">
                <a:solidFill>
                  <a:schemeClr val="tx1"/>
                </a:solidFill>
                <a:effectLst/>
                <a:latin typeface="+mn-lt"/>
                <a:ea typeface="+mn-ea"/>
                <a:cs typeface="+mn-cs"/>
              </a:rPr>
              <a:t>D:\LoadRunner</a:t>
            </a:r>
            <a:r>
              <a:rPr lang="zh-CN" altLang="zh-CN" sz="1200" kern="1200" dirty="0" smtClean="0">
                <a:solidFill>
                  <a:schemeClr val="tx1"/>
                </a:solidFill>
                <a:effectLst/>
                <a:latin typeface="+mn-lt"/>
                <a:ea typeface="+mn-ea"/>
                <a:cs typeface="+mn-cs"/>
              </a:rPr>
              <a:t>培训课程</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PlantsByWebSphere</a:t>
            </a:r>
            <a:r>
              <a:rPr lang="zh-CN" altLang="zh-CN" sz="1200" kern="1200" dirty="0" smtClean="0">
                <a:solidFill>
                  <a:schemeClr val="tx1"/>
                </a:solidFill>
                <a:effectLst/>
                <a:latin typeface="+mn-lt"/>
                <a:ea typeface="+mn-ea"/>
                <a:cs typeface="+mn-cs"/>
              </a:rPr>
              <a:t>性能测试项目实战</a:t>
            </a:r>
            <a:r>
              <a:rPr lang="en-US" altLang="zh-CN" sz="1200" kern="1200" dirty="0" smtClean="0">
                <a:solidFill>
                  <a:schemeClr val="tx1"/>
                </a:solidFill>
                <a:effectLst/>
                <a:latin typeface="+mn-lt"/>
                <a:ea typeface="+mn-ea"/>
                <a:cs typeface="+mn-cs"/>
              </a:rPr>
              <a:t>\Scripts\</a:t>
            </a:r>
            <a:r>
              <a:rPr lang="en-US" altLang="zh-CN" sz="1200" kern="1200" dirty="0" err="1" smtClean="0">
                <a:solidFill>
                  <a:schemeClr val="tx1"/>
                </a:solidFill>
                <a:effectLst/>
                <a:latin typeface="+mn-lt"/>
                <a:ea typeface="+mn-ea"/>
                <a:cs typeface="+mn-cs"/>
              </a:rPr>
              <a:t>BrowserFlowers_Record</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D:\LoadRunner</a:t>
            </a:r>
            <a:r>
              <a:rPr lang="zh-CN" altLang="zh-CN" sz="1200" kern="1200" dirty="0" smtClean="0">
                <a:solidFill>
                  <a:schemeClr val="tx1"/>
                </a:solidFill>
                <a:effectLst/>
                <a:latin typeface="+mn-lt"/>
                <a:ea typeface="+mn-ea"/>
                <a:cs typeface="+mn-cs"/>
              </a:rPr>
              <a:t>培训课程</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PlantsByWebSphere</a:t>
            </a:r>
            <a:r>
              <a:rPr lang="zh-CN" altLang="zh-CN" sz="1200" kern="1200" dirty="0" smtClean="0">
                <a:solidFill>
                  <a:schemeClr val="tx1"/>
                </a:solidFill>
                <a:effectLst/>
                <a:latin typeface="+mn-lt"/>
                <a:ea typeface="+mn-ea"/>
                <a:cs typeface="+mn-cs"/>
              </a:rPr>
              <a:t>性能测试项目实战</a:t>
            </a:r>
            <a:r>
              <a:rPr lang="en-US" altLang="zh-CN" sz="1200" kern="1200" dirty="0" smtClean="0">
                <a:solidFill>
                  <a:schemeClr val="tx1"/>
                </a:solidFill>
                <a:effectLst/>
                <a:latin typeface="+mn-lt"/>
                <a:ea typeface="+mn-ea"/>
                <a:cs typeface="+mn-cs"/>
              </a:rPr>
              <a:t>\Scenarios\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89</a:t>
            </a:fld>
            <a:endParaRPr lang="zh-CN" altLang="en-US"/>
          </a:p>
        </p:txBody>
      </p:sp>
    </p:spTree>
    <p:extLst>
      <p:ext uri="{BB962C8B-B14F-4D97-AF65-F5344CB8AC3E}">
        <p14:creationId xmlns:p14="http://schemas.microsoft.com/office/powerpoint/2010/main" val="183212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幻灯片图像占位符 1"/>
          <p:cNvSpPr>
            <a:spLocks noGrp="1" noRot="1" noChangeAspect="1" noTextEdit="1"/>
          </p:cNvSpPr>
          <p:nvPr>
            <p:ph type="sldImg"/>
          </p:nvPr>
        </p:nvSpPr>
        <p:spPr>
          <a:ln/>
        </p:spPr>
      </p:sp>
      <p:sp>
        <p:nvSpPr>
          <p:cNvPr id="352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52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1AF571F6-6EEE-4565-AE3C-1C1CAB2E4B11}" type="slidenum">
              <a:rPr lang="zh-CN" altLang="en-US" sz="1200" smtClean="0"/>
              <a:pPr/>
              <a:t>90</a:t>
            </a:fld>
            <a:endParaRPr lang="en-US" altLang="zh-CN" sz="120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JVM</a:t>
            </a:r>
            <a:r>
              <a:rPr lang="zh-CN" altLang="en-US" dirty="0" smtClean="0"/>
              <a:t>性能分析与优化</a:t>
            </a:r>
            <a:r>
              <a:rPr lang="en-US" altLang="zh-CN" dirty="0" smtClean="0"/>
              <a:t>V1.0.docx</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91</a:t>
            </a:fld>
            <a:endParaRPr lang="zh-CN" altLang="en-US"/>
          </a:p>
        </p:txBody>
      </p:sp>
    </p:spTree>
    <p:extLst>
      <p:ext uri="{BB962C8B-B14F-4D97-AF65-F5344CB8AC3E}">
        <p14:creationId xmlns:p14="http://schemas.microsoft.com/office/powerpoint/2010/main" val="217700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　　</a:t>
            </a:r>
            <a:r>
              <a:rPr lang="en-US" altLang="zh-CN" dirty="0" err="1" smtClean="0"/>
              <a:t>dstat</a:t>
            </a:r>
            <a:r>
              <a:rPr lang="zh-CN" altLang="en-US" dirty="0" smtClean="0"/>
              <a:t>可以给出每一个设备产生的中断数：</a:t>
            </a:r>
          </a:p>
          <a:p>
            <a:r>
              <a:rPr lang="zh-CN" altLang="en-US" dirty="0" smtClean="0"/>
              <a:t>　　</a:t>
            </a:r>
            <a:r>
              <a:rPr lang="en-US" altLang="zh-CN" dirty="0" smtClean="0"/>
              <a:t># </a:t>
            </a:r>
            <a:r>
              <a:rPr lang="en-US" altLang="zh-CN" dirty="0" err="1" smtClean="0"/>
              <a:t>dstat</a:t>
            </a:r>
            <a:r>
              <a:rPr lang="en-US" altLang="zh-CN" dirty="0" smtClean="0"/>
              <a:t> -</a:t>
            </a:r>
            <a:r>
              <a:rPr lang="en-US" altLang="zh-CN" dirty="0" err="1" smtClean="0"/>
              <a:t>cip</a:t>
            </a:r>
            <a:r>
              <a:rPr lang="en-US" altLang="zh-CN" dirty="0" smtClean="0"/>
              <a:t> 1</a:t>
            </a:r>
          </a:p>
          <a:p>
            <a:r>
              <a:rPr lang="zh-CN" altLang="en-US" dirty="0" smtClean="0"/>
              <a:t>　　</a:t>
            </a:r>
            <a:r>
              <a:rPr lang="en-US" altLang="zh-CN" dirty="0" smtClean="0"/>
              <a:t>----total-</a:t>
            </a:r>
            <a:r>
              <a:rPr lang="en-US" altLang="zh-CN" dirty="0" err="1" smtClean="0"/>
              <a:t>cpu</a:t>
            </a:r>
            <a:r>
              <a:rPr lang="en-US" altLang="zh-CN" dirty="0" smtClean="0"/>
              <a:t>-usage---- ----interrupts--- ---</a:t>
            </a:r>
            <a:r>
              <a:rPr lang="en-US" altLang="zh-CN" dirty="0" err="1" smtClean="0"/>
              <a:t>procs</a:t>
            </a:r>
            <a:r>
              <a:rPr lang="en-US" altLang="zh-CN" dirty="0" smtClean="0"/>
              <a:t>---</a:t>
            </a:r>
          </a:p>
          <a:p>
            <a:r>
              <a:rPr lang="zh-CN" altLang="en-US" dirty="0" smtClean="0"/>
              <a:t>　　</a:t>
            </a:r>
            <a:r>
              <a:rPr lang="en-US" altLang="zh-CN" dirty="0" err="1" smtClean="0"/>
              <a:t>usr</a:t>
            </a:r>
            <a:r>
              <a:rPr lang="en-US" altLang="zh-CN" dirty="0" smtClean="0"/>
              <a:t> sys </a:t>
            </a:r>
            <a:r>
              <a:rPr lang="en-US" altLang="zh-CN" dirty="0" err="1" smtClean="0"/>
              <a:t>idl</a:t>
            </a:r>
            <a:r>
              <a:rPr lang="en-US" altLang="zh-CN" dirty="0" smtClean="0"/>
              <a:t> </a:t>
            </a:r>
            <a:r>
              <a:rPr lang="en-US" altLang="zh-CN" dirty="0" err="1" smtClean="0"/>
              <a:t>wai</a:t>
            </a:r>
            <a:r>
              <a:rPr lang="en-US" altLang="zh-CN" dirty="0" smtClean="0"/>
              <a:t> </a:t>
            </a:r>
            <a:r>
              <a:rPr lang="en-US" altLang="zh-CN" dirty="0" err="1" smtClean="0"/>
              <a:t>hiq</a:t>
            </a:r>
            <a:r>
              <a:rPr lang="en-US" altLang="zh-CN" dirty="0" smtClean="0"/>
              <a:t> </a:t>
            </a:r>
            <a:r>
              <a:rPr lang="en-US" altLang="zh-CN" dirty="0" err="1" smtClean="0"/>
              <a:t>siq</a:t>
            </a:r>
            <a:r>
              <a:rPr lang="en-US" altLang="zh-CN" dirty="0" smtClean="0"/>
              <a:t>| 15 169 185 |run </a:t>
            </a:r>
            <a:r>
              <a:rPr lang="en-US" altLang="zh-CN" dirty="0" err="1" smtClean="0"/>
              <a:t>blk</a:t>
            </a:r>
            <a:r>
              <a:rPr lang="en-US" altLang="zh-CN" dirty="0" smtClean="0"/>
              <a:t> new</a:t>
            </a:r>
          </a:p>
          <a:p>
            <a:r>
              <a:rPr lang="zh-CN" altLang="en-US" dirty="0" smtClean="0"/>
              <a:t>　　</a:t>
            </a:r>
            <a:r>
              <a:rPr lang="en-US" altLang="zh-CN" dirty="0" smtClean="0"/>
              <a:t>6    1    91    2    0   0| 12    0 13 | 0 0 0</a:t>
            </a:r>
          </a:p>
          <a:p>
            <a:r>
              <a:rPr lang="zh-CN" altLang="en-US" dirty="0" smtClean="0"/>
              <a:t>　　</a:t>
            </a:r>
            <a:r>
              <a:rPr lang="en-US" altLang="zh-CN" dirty="0" smtClean="0"/>
              <a:t>1    0    99    0    0   0| 0     0 6   | 0 0 0</a:t>
            </a:r>
          </a:p>
          <a:p>
            <a:r>
              <a:rPr lang="zh-CN" altLang="en-US" dirty="0" smtClean="0"/>
              <a:t>　　</a:t>
            </a:r>
            <a:r>
              <a:rPr lang="en-US" altLang="zh-CN" dirty="0" smtClean="0"/>
              <a:t>0    0    100   0    0   0| 18    0 2   | 0 0 0</a:t>
            </a:r>
          </a:p>
          <a:p>
            <a:r>
              <a:rPr lang="zh-CN" altLang="en-US" dirty="0" smtClean="0"/>
              <a:t>　　</a:t>
            </a:r>
            <a:r>
              <a:rPr lang="en-US" altLang="zh-CN" dirty="0" smtClean="0"/>
              <a:t>0    0    100   0    0   0| 0     0 3   | 0 0 0</a:t>
            </a:r>
          </a:p>
          <a:p>
            <a:r>
              <a:rPr lang="zh-CN" altLang="en-US" dirty="0" smtClean="0"/>
              <a:t>　　我们可以看到这里有</a:t>
            </a:r>
            <a:r>
              <a:rPr lang="en-US" altLang="zh-CN" dirty="0" smtClean="0"/>
              <a:t>3</a:t>
            </a:r>
            <a:r>
              <a:rPr lang="zh-CN" altLang="en-US" dirty="0" smtClean="0"/>
              <a:t>个设备号</a:t>
            </a:r>
            <a:r>
              <a:rPr lang="en-US" altLang="zh-CN" dirty="0" smtClean="0"/>
              <a:t>15</a:t>
            </a:r>
            <a:r>
              <a:rPr lang="zh-CN" altLang="en-US" dirty="0" smtClean="0"/>
              <a:t>，</a:t>
            </a:r>
            <a:r>
              <a:rPr lang="en-US" altLang="zh-CN" dirty="0" smtClean="0"/>
              <a:t>169</a:t>
            </a:r>
            <a:r>
              <a:rPr lang="zh-CN" altLang="en-US" dirty="0" smtClean="0"/>
              <a:t>和</a:t>
            </a:r>
            <a:r>
              <a:rPr lang="en-US" altLang="zh-CN" dirty="0" smtClean="0"/>
              <a:t>185.</a:t>
            </a:r>
            <a:r>
              <a:rPr lang="zh-CN" altLang="en-US" dirty="0" smtClean="0"/>
              <a:t>设备名和设备号的关系我们可以参考文件</a:t>
            </a:r>
            <a:r>
              <a:rPr lang="en-US" altLang="zh-CN" dirty="0" smtClean="0"/>
              <a:t>/</a:t>
            </a:r>
            <a:r>
              <a:rPr lang="en-US" altLang="zh-CN" dirty="0" err="1" smtClean="0"/>
              <a:t>proc</a:t>
            </a:r>
            <a:r>
              <a:rPr lang="en-US" altLang="zh-CN" dirty="0" smtClean="0"/>
              <a:t>/interrupts, </a:t>
            </a:r>
            <a:r>
              <a:rPr lang="zh-CN" altLang="en-US" dirty="0" smtClean="0"/>
              <a:t>这里</a:t>
            </a:r>
            <a:r>
              <a:rPr lang="en-US" altLang="zh-CN" dirty="0" smtClean="0"/>
              <a:t>185</a:t>
            </a:r>
            <a:r>
              <a:rPr lang="zh-CN" altLang="en-US" dirty="0" smtClean="0"/>
              <a:t>代表网卡</a:t>
            </a:r>
            <a:r>
              <a:rPr lang="en-US" altLang="zh-CN" dirty="0" smtClean="0"/>
              <a:t>eth1.</a:t>
            </a:r>
          </a:p>
          <a:p>
            <a:r>
              <a:rPr lang="zh-CN" altLang="en-US" dirty="0" smtClean="0"/>
              <a:t>　　</a:t>
            </a:r>
            <a:r>
              <a:rPr lang="en-US" altLang="zh-CN" dirty="0" smtClean="0"/>
              <a:t># cat /</a:t>
            </a:r>
            <a:r>
              <a:rPr lang="en-US" altLang="zh-CN" dirty="0" err="1" smtClean="0"/>
              <a:t>proc</a:t>
            </a:r>
            <a:r>
              <a:rPr lang="en-US" altLang="zh-CN" dirty="0" smtClean="0"/>
              <a:t>/interrupts</a:t>
            </a:r>
          </a:p>
          <a:p>
            <a:r>
              <a:rPr lang="zh-CN" altLang="en-US" dirty="0" smtClean="0"/>
              <a:t>　　</a:t>
            </a:r>
            <a:r>
              <a:rPr lang="en-US" altLang="zh-CN" dirty="0" smtClean="0"/>
              <a:t>CPU0</a:t>
            </a:r>
          </a:p>
          <a:p>
            <a:r>
              <a:rPr lang="zh-CN" altLang="en-US" dirty="0" smtClean="0"/>
              <a:t>　　</a:t>
            </a:r>
            <a:r>
              <a:rPr lang="en-US" altLang="zh-CN" dirty="0" smtClean="0"/>
              <a:t>0: 1277238713 IO-APIC-edge timer</a:t>
            </a:r>
          </a:p>
          <a:p>
            <a:r>
              <a:rPr lang="zh-CN" altLang="en-US" dirty="0" smtClean="0"/>
              <a:t>　　</a:t>
            </a:r>
            <a:r>
              <a:rPr lang="en-US" altLang="zh-CN" dirty="0" smtClean="0"/>
              <a:t>6: 5 IO-APIC-edge floppy</a:t>
            </a:r>
          </a:p>
          <a:p>
            <a:r>
              <a:rPr lang="zh-CN" altLang="en-US" dirty="0" smtClean="0"/>
              <a:t>　　</a:t>
            </a:r>
            <a:r>
              <a:rPr lang="en-US" altLang="zh-CN" dirty="0" smtClean="0"/>
              <a:t>7: 0 IO-APIC-edge parport0</a:t>
            </a:r>
          </a:p>
          <a:p>
            <a:r>
              <a:rPr lang="zh-CN" altLang="en-US" dirty="0" smtClean="0"/>
              <a:t>　　</a:t>
            </a:r>
            <a:r>
              <a:rPr lang="en-US" altLang="zh-CN" dirty="0" smtClean="0"/>
              <a:t>8: 1 IO-APIC-edge </a:t>
            </a:r>
            <a:r>
              <a:rPr lang="en-US" altLang="zh-CN" dirty="0" err="1" smtClean="0"/>
              <a:t>rtc</a:t>
            </a:r>
            <a:endParaRPr lang="en-US" altLang="zh-CN" dirty="0" smtClean="0"/>
          </a:p>
          <a:p>
            <a:r>
              <a:rPr lang="zh-CN" altLang="en-US" dirty="0" smtClean="0"/>
              <a:t>　　</a:t>
            </a:r>
            <a:r>
              <a:rPr lang="en-US" altLang="zh-CN" dirty="0" smtClean="0"/>
              <a:t>9: 1 IO-APIC-level </a:t>
            </a:r>
            <a:r>
              <a:rPr lang="en-US" altLang="zh-CN" dirty="0" err="1" smtClean="0"/>
              <a:t>acpi</a:t>
            </a:r>
            <a:endParaRPr lang="en-US" altLang="zh-CN" dirty="0" smtClean="0"/>
          </a:p>
          <a:p>
            <a:r>
              <a:rPr lang="zh-CN" altLang="en-US" dirty="0" smtClean="0"/>
              <a:t>　　</a:t>
            </a:r>
            <a:r>
              <a:rPr lang="en-US" altLang="zh-CN" dirty="0" smtClean="0"/>
              <a:t>14: 6011913 IO-APIC-edge ide0</a:t>
            </a:r>
          </a:p>
          <a:p>
            <a:r>
              <a:rPr lang="zh-CN" altLang="en-US" dirty="0" smtClean="0"/>
              <a:t>　　</a:t>
            </a:r>
            <a:r>
              <a:rPr lang="en-US" altLang="zh-CN" dirty="0" smtClean="0"/>
              <a:t>15: 15761438 IO-APIC-edge ide1</a:t>
            </a:r>
          </a:p>
          <a:p>
            <a:r>
              <a:rPr lang="zh-CN" altLang="en-US" dirty="0" smtClean="0"/>
              <a:t>　　</a:t>
            </a:r>
            <a:r>
              <a:rPr lang="en-US" altLang="zh-CN" dirty="0" smtClean="0"/>
              <a:t>169: 26 IO-APIC-level Intel 82801BA-ICH2</a:t>
            </a:r>
          </a:p>
          <a:p>
            <a:r>
              <a:rPr lang="zh-CN" altLang="en-US" dirty="0" smtClean="0"/>
              <a:t>　　</a:t>
            </a:r>
            <a:r>
              <a:rPr lang="en-US" altLang="zh-CN" dirty="0" smtClean="0"/>
              <a:t>185: 16785489 IO-APIC-level eth1</a:t>
            </a:r>
          </a:p>
          <a:p>
            <a:r>
              <a:rPr lang="zh-CN" altLang="en-US" dirty="0" smtClean="0"/>
              <a:t>　　</a:t>
            </a:r>
            <a:r>
              <a:rPr lang="en-US" altLang="zh-CN" dirty="0" smtClean="0"/>
              <a:t>193: 0 IO-APIC-level uhci_hcd:usb1</a:t>
            </a:r>
            <a:endParaRPr lang="zh-CN" altLang="en-US" dirty="0" smtClean="0"/>
          </a:p>
        </p:txBody>
      </p:sp>
      <p:sp>
        <p:nvSpPr>
          <p:cNvPr id="327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6B19758-F656-4C85-9533-F40BCD13D9BF}" type="slidenum">
              <a:rPr lang="zh-CN" altLang="en-US" sz="1200" smtClean="0"/>
              <a:pPr/>
              <a:t>11</a:t>
            </a:fld>
            <a:endParaRPr lang="en-US" altLang="zh-CN" sz="120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JVM</a:t>
            </a:r>
            <a:r>
              <a:rPr lang="zh-CN" altLang="en-US" dirty="0" smtClean="0"/>
              <a:t>性能分析与优化</a:t>
            </a:r>
            <a:r>
              <a:rPr lang="en-US" altLang="zh-CN" dirty="0" smtClean="0"/>
              <a:t>V1.0.docx</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92</a:t>
            </a:fld>
            <a:endParaRPr lang="zh-CN" altLang="en-US"/>
          </a:p>
        </p:txBody>
      </p:sp>
    </p:spTree>
    <p:extLst>
      <p:ext uri="{BB962C8B-B14F-4D97-AF65-F5344CB8AC3E}">
        <p14:creationId xmlns:p14="http://schemas.microsoft.com/office/powerpoint/2010/main" val="2422323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幻灯片图像占位符 1"/>
          <p:cNvSpPr>
            <a:spLocks noGrp="1" noRot="1" noChangeAspect="1" noTextEdit="1"/>
          </p:cNvSpPr>
          <p:nvPr>
            <p:ph type="sldImg"/>
          </p:nvPr>
        </p:nvSpPr>
        <p:spPr>
          <a:ln/>
        </p:spPr>
      </p:sp>
      <p:sp>
        <p:nvSpPr>
          <p:cNvPr id="348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D:\PrefTest\JAVA</a:t>
            </a:r>
            <a:r>
              <a:rPr lang="zh-CN" altLang="en-US" smtClean="0"/>
              <a:t>调优</a:t>
            </a:r>
            <a:r>
              <a:rPr lang="en-US" altLang="zh-CN" smtClean="0"/>
              <a:t>\JAVA</a:t>
            </a:r>
            <a:r>
              <a:rPr lang="zh-CN" altLang="en-US" smtClean="0"/>
              <a:t>代码性能诊断</a:t>
            </a:r>
            <a:r>
              <a:rPr lang="en-US" altLang="zh-CN" smtClean="0"/>
              <a:t>\</a:t>
            </a:r>
            <a:r>
              <a:rPr lang="zh-CN" altLang="en-US" smtClean="0"/>
              <a:t>性能监控与性能问题定位之：</a:t>
            </a:r>
            <a:r>
              <a:rPr lang="en-US" altLang="zh-CN" smtClean="0"/>
              <a:t>Java</a:t>
            </a:r>
            <a:r>
              <a:rPr lang="zh-CN" altLang="en-US" smtClean="0"/>
              <a:t>篇</a:t>
            </a:r>
            <a:r>
              <a:rPr lang="en-US" altLang="zh-CN" smtClean="0"/>
              <a:t>.doc</a:t>
            </a:r>
          </a:p>
          <a:p>
            <a:r>
              <a:rPr lang="en-US" altLang="zh-CN" smtClean="0"/>
              <a:t>D:\PrefTest\</a:t>
            </a:r>
            <a:r>
              <a:rPr lang="zh-CN" altLang="en-US" smtClean="0"/>
              <a:t>案例</a:t>
            </a:r>
            <a:r>
              <a:rPr lang="en-US" altLang="zh-CN" smtClean="0"/>
              <a:t>\java</a:t>
            </a:r>
            <a:r>
              <a:rPr lang="zh-CN" altLang="en-US" smtClean="0"/>
              <a:t>代码性能优化</a:t>
            </a:r>
          </a:p>
        </p:txBody>
      </p:sp>
      <p:sp>
        <p:nvSpPr>
          <p:cNvPr id="348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A8644789-FE9C-4168-AC98-1FC767C41ECB}" type="slidenum">
              <a:rPr lang="zh-CN" altLang="en-US" sz="1200" smtClean="0"/>
              <a:pPr/>
              <a:t>94</a:t>
            </a:fld>
            <a:endParaRPr lang="en-US" altLang="zh-CN" sz="120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幻灯片图像占位符 1"/>
          <p:cNvSpPr>
            <a:spLocks noGrp="1" noRot="1" noChangeAspect="1" noTextEdit="1"/>
          </p:cNvSpPr>
          <p:nvPr>
            <p:ph type="sldImg"/>
          </p:nvPr>
        </p:nvSpPr>
        <p:spPr>
          <a:ln/>
        </p:spPr>
      </p:sp>
      <p:sp>
        <p:nvSpPr>
          <p:cNvPr id="349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\JAVA</a:t>
            </a:r>
            <a:r>
              <a:rPr lang="zh-CN" altLang="en-US" dirty="0" smtClean="0"/>
              <a:t>代码性能诊断</a:t>
            </a:r>
            <a:r>
              <a:rPr lang="en-US" altLang="zh-CN" dirty="0" smtClean="0"/>
              <a:t>\</a:t>
            </a:r>
            <a:r>
              <a:rPr lang="zh-CN" altLang="en-US" dirty="0" smtClean="0"/>
              <a:t>性能监控与性能问题定位之：</a:t>
            </a:r>
            <a:r>
              <a:rPr lang="en-US" altLang="zh-CN" dirty="0" smtClean="0"/>
              <a:t>Java</a:t>
            </a:r>
            <a:r>
              <a:rPr lang="zh-CN" altLang="en-US" dirty="0" smtClean="0"/>
              <a:t>篇</a:t>
            </a:r>
            <a:r>
              <a:rPr lang="en-US" altLang="zh-CN" dirty="0" smtClean="0"/>
              <a:t>.doc</a:t>
            </a:r>
          </a:p>
          <a:p>
            <a:r>
              <a:rPr lang="en-US" altLang="zh-CN" dirty="0" smtClean="0"/>
              <a:t>1</a:t>
            </a:r>
            <a:r>
              <a:rPr lang="zh-CN" altLang="zh-CN" dirty="0" smtClean="0"/>
              <a:t>、</a:t>
            </a:r>
            <a:r>
              <a:rPr lang="en-US" altLang="zh-CN" dirty="0" smtClean="0"/>
              <a:t>“CPU Views”</a:t>
            </a:r>
            <a:r>
              <a:rPr lang="zh-CN" altLang="zh-CN" dirty="0" smtClean="0"/>
              <a:t>部分为进行</a:t>
            </a:r>
            <a:r>
              <a:rPr lang="en-US" altLang="zh-CN" dirty="0" smtClean="0"/>
              <a:t>v2</a:t>
            </a:r>
            <a:r>
              <a:rPr lang="zh-CN" altLang="zh-CN" dirty="0" smtClean="0"/>
              <a:t>的测试过程截图。问题定位在加解密上，即这块需要优化。</a:t>
            </a:r>
          </a:p>
          <a:p>
            <a:r>
              <a:rPr lang="en-US" altLang="zh-CN" dirty="0" smtClean="0"/>
              <a:t>2</a:t>
            </a:r>
            <a:r>
              <a:rPr lang="zh-CN" altLang="zh-CN" dirty="0" smtClean="0"/>
              <a:t>、</a:t>
            </a:r>
            <a:r>
              <a:rPr lang="en-US" altLang="zh-CN" dirty="0" smtClean="0"/>
              <a:t>“Heap Walker”</a:t>
            </a:r>
            <a:r>
              <a:rPr lang="zh-CN" altLang="zh-CN" dirty="0" smtClean="0"/>
              <a:t>部分为进行</a:t>
            </a:r>
            <a:r>
              <a:rPr lang="en-US" altLang="zh-CN" dirty="0" smtClean="0"/>
              <a:t>v3</a:t>
            </a:r>
            <a:r>
              <a:rPr lang="zh-CN" altLang="zh-CN" dirty="0" smtClean="0"/>
              <a:t>的测试过程截图。问题定位在</a:t>
            </a:r>
            <a:r>
              <a:rPr lang="en-US" altLang="zh-CN" dirty="0" smtClean="0"/>
              <a:t>Session</a:t>
            </a:r>
            <a:r>
              <a:rPr lang="zh-CN" altLang="zh-CN" dirty="0" smtClean="0"/>
              <a:t>处理上，说明</a:t>
            </a:r>
            <a:r>
              <a:rPr lang="en-US" altLang="zh-CN" dirty="0" smtClean="0"/>
              <a:t>Session</a:t>
            </a:r>
            <a:r>
              <a:rPr lang="zh-CN" altLang="zh-CN" dirty="0" smtClean="0"/>
              <a:t>机制需要调整。</a:t>
            </a:r>
            <a:endParaRPr lang="en-US" altLang="zh-CN" dirty="0" smtClean="0"/>
          </a:p>
          <a:p>
            <a:r>
              <a:rPr lang="en-US" altLang="zh-CN" dirty="0" smtClean="0"/>
              <a:t>D:\PrefTest\JAVA</a:t>
            </a:r>
            <a:r>
              <a:rPr lang="zh-CN" altLang="en-US" dirty="0" smtClean="0"/>
              <a:t>调优</a:t>
            </a:r>
            <a:r>
              <a:rPr lang="en-US" altLang="zh-CN" dirty="0" smtClean="0"/>
              <a:t>\Tools\</a:t>
            </a:r>
            <a:r>
              <a:rPr lang="en-US" altLang="zh-CN" dirty="0" err="1" smtClean="0"/>
              <a:t>Hprof</a:t>
            </a:r>
            <a:r>
              <a:rPr lang="en-US" altLang="zh-CN" dirty="0" smtClean="0"/>
              <a:t>\</a:t>
            </a:r>
            <a:r>
              <a:rPr lang="en-US" altLang="zh-CN" dirty="0" err="1" smtClean="0"/>
              <a:t>HProf</a:t>
            </a:r>
            <a:r>
              <a:rPr lang="en-US" altLang="zh-CN" dirty="0" smtClean="0"/>
              <a:t> Demo.txt</a:t>
            </a:r>
            <a:endParaRPr lang="zh-CN" altLang="zh-CN" dirty="0" smtClean="0"/>
          </a:p>
          <a:p>
            <a:r>
              <a:rPr lang="en-US" altLang="zh-CN" dirty="0" smtClean="0"/>
              <a:t>D:\PrefTest\JAVA</a:t>
            </a:r>
            <a:r>
              <a:rPr lang="zh-CN" altLang="en-US" dirty="0" smtClean="0"/>
              <a:t>调优</a:t>
            </a:r>
            <a:r>
              <a:rPr lang="en-US" altLang="zh-CN" dirty="0" smtClean="0"/>
              <a:t>\Tools\</a:t>
            </a:r>
            <a:r>
              <a:rPr lang="en-US" altLang="zh-CN" dirty="0" err="1" smtClean="0"/>
              <a:t>Btrace</a:t>
            </a:r>
            <a:r>
              <a:rPr lang="en-US" altLang="zh-CN" dirty="0" smtClean="0"/>
              <a:t>\</a:t>
            </a:r>
            <a:r>
              <a:rPr lang="en-US" altLang="zh-CN" dirty="0" err="1" smtClean="0"/>
              <a:t>BTrace</a:t>
            </a:r>
            <a:r>
              <a:rPr lang="en-US" altLang="zh-CN" dirty="0" smtClean="0"/>
              <a:t> Demo.txt</a:t>
            </a:r>
          </a:p>
          <a:p>
            <a:endParaRPr lang="zh-CN" altLang="en-US" dirty="0" smtClean="0"/>
          </a:p>
        </p:txBody>
      </p:sp>
      <p:sp>
        <p:nvSpPr>
          <p:cNvPr id="349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398DF0DD-E701-4B54-94D2-A9FC10188EC5}" type="slidenum">
              <a:rPr lang="zh-CN" altLang="en-US" sz="1200" smtClean="0"/>
              <a:pPr/>
              <a:t>95</a:t>
            </a:fld>
            <a:endParaRPr lang="en-US" altLang="zh-CN" sz="120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幻灯片图像占位符 1"/>
          <p:cNvSpPr>
            <a:spLocks noGrp="1" noRot="1" noChangeAspect="1" noTextEdit="1"/>
          </p:cNvSpPr>
          <p:nvPr>
            <p:ph type="sldImg"/>
          </p:nvPr>
        </p:nvSpPr>
        <p:spPr>
          <a:ln/>
        </p:spPr>
      </p:sp>
      <p:sp>
        <p:nvSpPr>
          <p:cNvPr id="350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F:\</a:t>
            </a:r>
            <a:r>
              <a:rPr lang="zh-CN" altLang="en-US" dirty="0" smtClean="0"/>
              <a:t>性能监控工具</a:t>
            </a:r>
            <a:r>
              <a:rPr lang="en-US" altLang="zh-CN" dirty="0" smtClean="0"/>
              <a:t>\</a:t>
            </a:r>
            <a:r>
              <a:rPr lang="en-US" altLang="zh-CN" dirty="0" err="1" smtClean="0"/>
              <a:t>sysstat</a:t>
            </a:r>
            <a:r>
              <a:rPr lang="en-US" altLang="zh-CN" dirty="0" smtClean="0"/>
              <a:t>\</a:t>
            </a:r>
            <a:r>
              <a:rPr lang="en-US" altLang="zh-CN" dirty="0" err="1" smtClean="0"/>
              <a:t>pidstat</a:t>
            </a:r>
            <a:r>
              <a:rPr lang="en-US" altLang="zh-CN" dirty="0" smtClean="0"/>
              <a:t>\demo\</a:t>
            </a:r>
            <a:r>
              <a:rPr lang="en-US" altLang="zh-CN" dirty="0" err="1" smtClean="0"/>
              <a:t>HoldCPUMain</a:t>
            </a:r>
            <a:endParaRPr lang="en-US" altLang="zh-CN" dirty="0" smtClean="0"/>
          </a:p>
          <a:p>
            <a:r>
              <a:rPr lang="en-US" altLang="zh-CN" dirty="0" err="1" smtClean="0"/>
              <a:t>PsList</a:t>
            </a:r>
            <a:endParaRPr lang="en-US" altLang="zh-CN" dirty="0" smtClean="0"/>
          </a:p>
          <a:p>
            <a:r>
              <a:rPr lang="en-US" altLang="zh-CN" dirty="0" err="1" smtClean="0"/>
              <a:t>Jconsole</a:t>
            </a:r>
            <a:r>
              <a:rPr lang="zh-CN" altLang="en-US" dirty="0" smtClean="0"/>
              <a:t>插件</a:t>
            </a:r>
            <a:r>
              <a:rPr lang="en-US" altLang="zh-CN" dirty="0" err="1" smtClean="0"/>
              <a:t>jtop</a:t>
            </a:r>
            <a:endParaRPr lang="zh-CN" altLang="en-US" dirty="0" smtClean="0"/>
          </a:p>
        </p:txBody>
      </p:sp>
      <p:sp>
        <p:nvSpPr>
          <p:cNvPr id="350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85F90CF4-314F-455E-B6EF-1EA723351A55}" type="slidenum">
              <a:rPr lang="zh-CN" altLang="en-US" sz="1200" smtClean="0"/>
              <a:pPr/>
              <a:t>96</a:t>
            </a:fld>
            <a:endParaRPr lang="en-US" altLang="zh-CN" sz="120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幻灯片图像占位符 1"/>
          <p:cNvSpPr>
            <a:spLocks noGrp="1" noRot="1" noChangeAspect="1" noTextEdit="1"/>
          </p:cNvSpPr>
          <p:nvPr>
            <p:ph type="sldImg"/>
          </p:nvPr>
        </p:nvSpPr>
        <p:spPr>
          <a:ln/>
        </p:spPr>
      </p:sp>
      <p:sp>
        <p:nvSpPr>
          <p:cNvPr id="351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F:\</a:t>
            </a:r>
            <a:r>
              <a:rPr lang="zh-CN" altLang="en-US" dirty="0" smtClean="0"/>
              <a:t>性能监控工具</a:t>
            </a:r>
            <a:r>
              <a:rPr lang="en-US" altLang="zh-CN" dirty="0" smtClean="0"/>
              <a:t>\</a:t>
            </a:r>
            <a:r>
              <a:rPr lang="en-US" altLang="zh-CN" dirty="0" err="1" smtClean="0"/>
              <a:t>jvmtop</a:t>
            </a:r>
            <a:endParaRPr lang="en-US" altLang="zh-CN" dirty="0" smtClean="0"/>
          </a:p>
          <a:p>
            <a:r>
              <a:rPr lang="en-US" altLang="zh-CN" dirty="0" err="1" smtClean="0"/>
              <a:t>HeapDump</a:t>
            </a:r>
            <a:endParaRPr lang="en-US" altLang="zh-CN" dirty="0" smtClean="0"/>
          </a:p>
          <a:p>
            <a:r>
              <a:rPr lang="en-US" altLang="zh-CN" dirty="0" smtClean="0"/>
              <a:t>IBM</a:t>
            </a:r>
            <a:r>
              <a:rPr lang="zh-CN" altLang="en-US" dirty="0" smtClean="0"/>
              <a:t>的堆分析工具</a:t>
            </a:r>
            <a:r>
              <a:rPr lang="en-US" altLang="zh-CN" dirty="0" err="1" smtClean="0"/>
              <a:t>HeapAnalyzer</a:t>
            </a:r>
            <a:r>
              <a:rPr lang="en-US" altLang="zh-CN" dirty="0" smtClean="0"/>
              <a:t> </a:t>
            </a:r>
          </a:p>
          <a:p>
            <a:endParaRPr lang="zh-CN" altLang="en-US" dirty="0" smtClean="0"/>
          </a:p>
        </p:txBody>
      </p:sp>
      <p:sp>
        <p:nvSpPr>
          <p:cNvPr id="351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E8244A91-054B-4410-AD2A-741173C36364}" type="slidenum">
              <a:rPr lang="zh-CN" altLang="en-US" sz="1200" smtClean="0"/>
              <a:pPr/>
              <a:t>97</a:t>
            </a:fld>
            <a:endParaRPr lang="en-US" altLang="zh-CN" sz="120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幻灯片图像占位符 1"/>
          <p:cNvSpPr>
            <a:spLocks noGrp="1" noRot="1" noChangeAspect="1" noTextEdit="1"/>
          </p:cNvSpPr>
          <p:nvPr>
            <p:ph type="sldImg"/>
          </p:nvPr>
        </p:nvSpPr>
        <p:spPr>
          <a:ln/>
        </p:spPr>
      </p:sp>
      <p:sp>
        <p:nvSpPr>
          <p:cNvPr id="365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\JAVA</a:t>
            </a:r>
            <a:r>
              <a:rPr lang="zh-CN" altLang="en-US" dirty="0" smtClean="0"/>
              <a:t>代码性能诊断</a:t>
            </a:r>
            <a:r>
              <a:rPr lang="en-US" altLang="zh-CN" dirty="0" smtClean="0"/>
              <a:t>\</a:t>
            </a:r>
            <a:r>
              <a:rPr lang="en-US" altLang="zh-CN" dirty="0" err="1" smtClean="0"/>
              <a:t>Jprofiler</a:t>
            </a:r>
            <a:endParaRPr lang="en-US" altLang="zh-CN" dirty="0" smtClean="0"/>
          </a:p>
          <a:p>
            <a:r>
              <a:rPr lang="en-US" altLang="zh-CN" dirty="0" smtClean="0"/>
              <a:t>D:\PrefTest\JAVA</a:t>
            </a:r>
            <a:r>
              <a:rPr lang="zh-CN" altLang="en-US" dirty="0" smtClean="0"/>
              <a:t>调优</a:t>
            </a:r>
            <a:r>
              <a:rPr lang="en-US" altLang="zh-CN" dirty="0" smtClean="0"/>
              <a:t>\JAVA</a:t>
            </a:r>
            <a:r>
              <a:rPr lang="zh-CN" altLang="en-US" dirty="0" smtClean="0"/>
              <a:t>代码性能诊断</a:t>
            </a:r>
            <a:r>
              <a:rPr lang="en-US" altLang="zh-CN" dirty="0" smtClean="0"/>
              <a:t>\</a:t>
            </a:r>
            <a:r>
              <a:rPr lang="en-US" altLang="zh-CN" dirty="0" err="1" smtClean="0"/>
              <a:t>JProfiler</a:t>
            </a:r>
            <a:r>
              <a:rPr lang="en-US" altLang="zh-CN" dirty="0" smtClean="0"/>
              <a:t>\</a:t>
            </a:r>
            <a:r>
              <a:rPr lang="en-US" altLang="zh-CN" dirty="0" err="1" smtClean="0"/>
              <a:t>JProfiler+WebSphere</a:t>
            </a:r>
            <a:endParaRPr lang="en-US" altLang="zh-CN" dirty="0" smtClean="0"/>
          </a:p>
        </p:txBody>
      </p:sp>
      <p:sp>
        <p:nvSpPr>
          <p:cNvPr id="365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532D19EF-0A12-4AFC-BF66-0D16A3EA85F3}" type="slidenum">
              <a:rPr lang="zh-CN" altLang="en-US" sz="1200" smtClean="0"/>
              <a:pPr/>
              <a:t>98</a:t>
            </a:fld>
            <a:endParaRPr lang="en-US" altLang="zh-CN" sz="120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幻灯片图像占位符 1"/>
          <p:cNvSpPr>
            <a:spLocks noGrp="1" noRot="1" noChangeAspect="1" noTextEdit="1"/>
          </p:cNvSpPr>
          <p:nvPr>
            <p:ph type="sldImg"/>
          </p:nvPr>
        </p:nvSpPr>
        <p:spPr>
          <a:ln/>
        </p:spPr>
      </p:sp>
      <p:sp>
        <p:nvSpPr>
          <p:cNvPr id="366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JVM</a:t>
            </a:r>
            <a:r>
              <a:rPr lang="zh-CN" altLang="en-US" dirty="0" smtClean="0"/>
              <a:t>性能分析与优化</a:t>
            </a:r>
            <a:r>
              <a:rPr lang="en-US" altLang="zh-CN" dirty="0" smtClean="0"/>
              <a:t>V1.0.docx</a:t>
            </a:r>
          </a:p>
          <a:p>
            <a:r>
              <a:rPr lang="en-US" altLang="zh-CN" dirty="0" smtClean="0"/>
              <a:t>D</a:t>
            </a:r>
            <a:r>
              <a:rPr lang="en-US" altLang="zh-CN" dirty="0" smtClean="0"/>
              <a:t>:\PrefTest\</a:t>
            </a:r>
            <a:r>
              <a:rPr lang="zh-CN" altLang="en-US" dirty="0" smtClean="0"/>
              <a:t>案例</a:t>
            </a:r>
            <a:r>
              <a:rPr lang="en-US" altLang="zh-CN" dirty="0" smtClean="0"/>
              <a:t>\Java</a:t>
            </a:r>
            <a:r>
              <a:rPr lang="zh-CN" altLang="en-US" dirty="0" smtClean="0"/>
              <a:t>内存泄漏检测</a:t>
            </a:r>
          </a:p>
          <a:p>
            <a:r>
              <a:rPr lang="en-US" altLang="zh-CN" dirty="0" err="1" smtClean="0"/>
              <a:t>VisualVM</a:t>
            </a:r>
            <a:endParaRPr lang="en-US" altLang="zh-CN" dirty="0" smtClean="0"/>
          </a:p>
          <a:p>
            <a:r>
              <a:rPr lang="en-US" altLang="zh-CN" dirty="0" err="1" smtClean="0"/>
              <a:t>YourKit</a:t>
            </a:r>
            <a:r>
              <a:rPr lang="en-US" altLang="zh-CN" dirty="0" smtClean="0"/>
              <a:t>:</a:t>
            </a:r>
          </a:p>
          <a:p>
            <a:r>
              <a:rPr lang="en-US" altLang="zh-CN" dirty="0" smtClean="0"/>
              <a:t>D:\PrefTest\JAVA</a:t>
            </a:r>
            <a:r>
              <a:rPr lang="zh-CN" altLang="en-US" dirty="0" smtClean="0"/>
              <a:t>调优</a:t>
            </a:r>
            <a:r>
              <a:rPr lang="en-US" altLang="zh-CN" dirty="0" smtClean="0"/>
              <a:t>\Tools\</a:t>
            </a:r>
            <a:r>
              <a:rPr lang="en-US" altLang="zh-CN" dirty="0" err="1" smtClean="0"/>
              <a:t>Yourkit</a:t>
            </a:r>
            <a:r>
              <a:rPr lang="en-US" altLang="zh-CN" dirty="0" smtClean="0"/>
              <a:t> Java Profiler\</a:t>
            </a:r>
            <a:r>
              <a:rPr lang="en-US" altLang="zh-CN" dirty="0" err="1" smtClean="0"/>
              <a:t>YourKit+WAS</a:t>
            </a:r>
            <a:endParaRPr lang="zh-CN" altLang="en-US" dirty="0" smtClean="0"/>
          </a:p>
        </p:txBody>
      </p:sp>
      <p:sp>
        <p:nvSpPr>
          <p:cNvPr id="366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A298A23D-5E8C-4376-99FC-E9E7DE6658DE}" type="slidenum">
              <a:rPr lang="zh-CN" altLang="en-US" sz="1200" smtClean="0"/>
              <a:pPr/>
              <a:t>99</a:t>
            </a:fld>
            <a:endParaRPr lang="en-US" altLang="zh-CN" sz="120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幻灯片图像占位符 1"/>
          <p:cNvSpPr>
            <a:spLocks noGrp="1" noRot="1" noChangeAspect="1" noTextEdit="1"/>
          </p:cNvSpPr>
          <p:nvPr>
            <p:ph type="sldImg"/>
          </p:nvPr>
        </p:nvSpPr>
        <p:spPr>
          <a:ln/>
        </p:spPr>
      </p:sp>
      <p:sp>
        <p:nvSpPr>
          <p:cNvPr id="353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F:\</a:t>
            </a:r>
            <a:r>
              <a:rPr lang="zh-CN" altLang="en-US" smtClean="0"/>
              <a:t>性能监控工具</a:t>
            </a:r>
            <a:r>
              <a:rPr lang="en-US" altLang="zh-CN" smtClean="0"/>
              <a:t>\sysstat\pidstat\demo\HoldIOMain</a:t>
            </a:r>
            <a:endParaRPr lang="zh-CN" altLang="en-US" smtClean="0"/>
          </a:p>
        </p:txBody>
      </p:sp>
      <p:sp>
        <p:nvSpPr>
          <p:cNvPr id="353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ED3706FB-BF3B-46AF-97E3-53231485F1A7}" type="slidenum">
              <a:rPr lang="zh-CN" altLang="en-US" sz="1200" smtClean="0"/>
              <a:pPr/>
              <a:t>100</a:t>
            </a:fld>
            <a:endParaRPr lang="en-US" altLang="zh-CN" sz="120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幻灯片图像占位符 1"/>
          <p:cNvSpPr>
            <a:spLocks noGrp="1" noRot="1" noChangeAspect="1" noTextEdit="1"/>
          </p:cNvSpPr>
          <p:nvPr>
            <p:ph type="sldImg"/>
          </p:nvPr>
        </p:nvSpPr>
        <p:spPr>
          <a:ln/>
        </p:spPr>
      </p:sp>
      <p:sp>
        <p:nvSpPr>
          <p:cNvPr id="354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线程</a:t>
            </a:r>
            <a:r>
              <a:rPr lang="en-US" altLang="zh-CN" dirty="0" smtClean="0"/>
              <a:t>CPU</a:t>
            </a:r>
            <a:r>
              <a:rPr lang="zh-CN" altLang="en-US" dirty="0" smtClean="0"/>
              <a:t>监控案例：</a:t>
            </a:r>
            <a:r>
              <a:rPr lang="en-US" altLang="zh-CN" dirty="0" smtClean="0"/>
              <a:t>D:\PrefTest\JAVA</a:t>
            </a:r>
            <a:r>
              <a:rPr lang="zh-CN" altLang="en-US" dirty="0" smtClean="0"/>
              <a:t>调优</a:t>
            </a:r>
            <a:r>
              <a:rPr lang="en-US" altLang="zh-CN" dirty="0" smtClean="0"/>
              <a:t>\JVM</a:t>
            </a:r>
            <a:r>
              <a:rPr lang="zh-CN" altLang="en-US" dirty="0" smtClean="0"/>
              <a:t>性能监控</a:t>
            </a:r>
            <a:r>
              <a:rPr lang="en-US" altLang="zh-CN" dirty="0" smtClean="0"/>
              <a:t>\</a:t>
            </a:r>
            <a:r>
              <a:rPr lang="zh-CN" altLang="en-US" dirty="0" smtClean="0"/>
              <a:t>查看</a:t>
            </a:r>
            <a:r>
              <a:rPr lang="en-US" altLang="zh-CN" dirty="0" smtClean="0"/>
              <a:t>java</a:t>
            </a:r>
            <a:r>
              <a:rPr lang="zh-CN" altLang="en-US" dirty="0" smtClean="0"/>
              <a:t>进程下线程占用</a:t>
            </a:r>
            <a:r>
              <a:rPr lang="en-US" altLang="zh-CN" dirty="0" err="1" smtClean="0"/>
              <a:t>cpu</a:t>
            </a:r>
            <a:r>
              <a:rPr lang="zh-CN" altLang="en-US" dirty="0" smtClean="0"/>
              <a:t>情况</a:t>
            </a:r>
            <a:r>
              <a:rPr lang="en-US" altLang="zh-CN" dirty="0" smtClean="0"/>
              <a:t>\Demo</a:t>
            </a:r>
          </a:p>
          <a:p>
            <a:r>
              <a:rPr lang="zh-CN" altLang="en-US" dirty="0" smtClean="0"/>
              <a:t>死锁检测案例：</a:t>
            </a:r>
            <a:endParaRPr lang="en-US" altLang="zh-CN" dirty="0" smtClean="0"/>
          </a:p>
          <a:p>
            <a:r>
              <a:rPr lang="en-US" altLang="zh-CN" dirty="0" smtClean="0"/>
              <a:t>  D:\PrefTest\JAVA</a:t>
            </a:r>
            <a:r>
              <a:rPr lang="zh-CN" altLang="en-US" dirty="0" smtClean="0"/>
              <a:t>调优</a:t>
            </a:r>
            <a:r>
              <a:rPr lang="en-US" altLang="zh-CN" dirty="0" smtClean="0"/>
              <a:t>\JVM</a:t>
            </a:r>
            <a:r>
              <a:rPr lang="zh-CN" altLang="en-US" dirty="0" smtClean="0"/>
              <a:t>性能监控</a:t>
            </a:r>
            <a:r>
              <a:rPr lang="en-US" altLang="zh-CN" dirty="0" smtClean="0"/>
              <a:t>\Thread Dump\Thread Dump</a:t>
            </a:r>
            <a:r>
              <a:rPr lang="zh-CN" altLang="en-US" dirty="0" smtClean="0"/>
              <a:t>实例演示</a:t>
            </a:r>
            <a:endParaRPr lang="en-US" altLang="zh-CN" dirty="0" smtClean="0"/>
          </a:p>
          <a:p>
            <a:r>
              <a:rPr lang="en-US" altLang="zh-CN" dirty="0" err="1" smtClean="0"/>
              <a:t>Jstack</a:t>
            </a:r>
            <a:endParaRPr lang="en-US" altLang="zh-CN" dirty="0" smtClean="0"/>
          </a:p>
          <a:p>
            <a:r>
              <a:rPr lang="en-US" altLang="zh-CN" dirty="0" err="1" smtClean="0"/>
              <a:t>Pidstat</a:t>
            </a:r>
            <a:r>
              <a:rPr lang="en-US" altLang="zh-CN" dirty="0" smtClean="0"/>
              <a:t>:</a:t>
            </a:r>
          </a:p>
          <a:p>
            <a:r>
              <a:rPr lang="zh-CN" altLang="en-US" dirty="0" smtClean="0"/>
              <a:t>  </a:t>
            </a:r>
            <a:r>
              <a:rPr lang="en-US" altLang="zh-CN" dirty="0" smtClean="0"/>
              <a:t>F:\</a:t>
            </a:r>
            <a:r>
              <a:rPr lang="zh-CN" altLang="en-US" dirty="0" smtClean="0"/>
              <a:t>性能监控工具</a:t>
            </a:r>
            <a:r>
              <a:rPr lang="en-US" altLang="zh-CN" dirty="0" smtClean="0"/>
              <a:t>\</a:t>
            </a:r>
            <a:r>
              <a:rPr lang="en-US" altLang="zh-CN" dirty="0" err="1" smtClean="0"/>
              <a:t>sysstat</a:t>
            </a:r>
            <a:endParaRPr lang="en-US" altLang="zh-CN" dirty="0" smtClean="0"/>
          </a:p>
          <a:p>
            <a:endParaRPr lang="zh-CN" altLang="zh-CN" dirty="0" smtClean="0"/>
          </a:p>
        </p:txBody>
      </p:sp>
      <p:sp>
        <p:nvSpPr>
          <p:cNvPr id="354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98EB1C92-EFB1-4EAD-84D5-7E9A7742BE2A}" type="slidenum">
              <a:rPr lang="zh-CN" altLang="en-US" sz="1200" smtClean="0"/>
              <a:pPr/>
              <a:t>101</a:t>
            </a:fld>
            <a:endParaRPr lang="en-US" altLang="zh-CN" sz="120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幻灯片图像占位符 1"/>
          <p:cNvSpPr>
            <a:spLocks noGrp="1" noRot="1" noChangeAspect="1" noTextEdit="1"/>
          </p:cNvSpPr>
          <p:nvPr>
            <p:ph type="sldImg"/>
          </p:nvPr>
        </p:nvSpPr>
        <p:spPr>
          <a:ln/>
        </p:spPr>
      </p:sp>
      <p:sp>
        <p:nvSpPr>
          <p:cNvPr id="355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\JVM</a:t>
            </a:r>
            <a:r>
              <a:rPr lang="zh-CN" altLang="en-US" dirty="0" smtClean="0"/>
              <a:t>性能监控</a:t>
            </a:r>
            <a:r>
              <a:rPr lang="en-US" altLang="zh-CN" dirty="0" smtClean="0"/>
              <a:t>\Thread Dump\</a:t>
            </a:r>
            <a:r>
              <a:rPr lang="en-US" altLang="zh-CN" dirty="0" err="1" smtClean="0"/>
              <a:t>jstack</a:t>
            </a:r>
            <a:r>
              <a:rPr lang="en-US" altLang="zh-CN" dirty="0" smtClean="0"/>
              <a:t> deadlock demo</a:t>
            </a:r>
          </a:p>
          <a:p>
            <a:r>
              <a:rPr lang="en-US" altLang="zh-CN" dirty="0" err="1" smtClean="0"/>
              <a:t>Jconsole</a:t>
            </a:r>
            <a:r>
              <a:rPr lang="zh-CN" altLang="en-US" dirty="0" smtClean="0"/>
              <a:t>等工具也可以检测到死锁</a:t>
            </a:r>
          </a:p>
        </p:txBody>
      </p:sp>
      <p:sp>
        <p:nvSpPr>
          <p:cNvPr id="355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666A98B5-6396-403C-AA4F-2B960EB532D1}" type="slidenum">
              <a:rPr lang="zh-CN" altLang="en-US" sz="1200" smtClean="0"/>
              <a:pPr/>
              <a:t>102</a:t>
            </a:fld>
            <a:endParaRPr lang="en-US" altLang="zh-CN"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tar </a:t>
            </a:r>
            <a:r>
              <a:rPr lang="en-US" altLang="zh-CN" dirty="0" err="1" smtClean="0"/>
              <a:t>jxvf</a:t>
            </a:r>
            <a:r>
              <a:rPr lang="en-US" altLang="zh-CN" dirty="0" smtClean="0"/>
              <a:t> sysstat-9.1.7.tar.bz2</a:t>
            </a:r>
          </a:p>
          <a:p>
            <a:r>
              <a:rPr lang="en-US" altLang="zh-CN" dirty="0" smtClean="0"/>
              <a:t>cd sysstat-9.1.7</a:t>
            </a:r>
          </a:p>
          <a:p>
            <a:r>
              <a:rPr lang="en-US" altLang="zh-CN" dirty="0" smtClean="0"/>
              <a:t>./configure</a:t>
            </a:r>
          </a:p>
          <a:p>
            <a:r>
              <a:rPr lang="en-US" altLang="zh-CN" dirty="0" smtClean="0"/>
              <a:t>Make</a:t>
            </a:r>
          </a:p>
          <a:p>
            <a:r>
              <a:rPr lang="en-US" altLang="zh-CN" dirty="0" smtClean="0"/>
              <a:t>Make install</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12</a:t>
            </a:fld>
            <a:endParaRPr lang="zh-CN" altLang="en-US"/>
          </a:p>
        </p:txBody>
      </p:sp>
    </p:spTree>
    <p:extLst>
      <p:ext uri="{BB962C8B-B14F-4D97-AF65-F5344CB8AC3E}">
        <p14:creationId xmlns:p14="http://schemas.microsoft.com/office/powerpoint/2010/main" val="2762893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幻灯片图像占位符 1"/>
          <p:cNvSpPr>
            <a:spLocks noGrp="1" noRot="1" noChangeAspect="1" noTextEdit="1"/>
          </p:cNvSpPr>
          <p:nvPr>
            <p:ph type="sldImg"/>
          </p:nvPr>
        </p:nvSpPr>
        <p:spPr>
          <a:ln/>
        </p:spPr>
      </p:sp>
      <p:sp>
        <p:nvSpPr>
          <p:cNvPr id="356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Idle</a:t>
            </a:r>
            <a:r>
              <a:rPr lang="zh-CN" altLang="en-US" dirty="0" smtClean="0"/>
              <a:t>线程： </a:t>
            </a:r>
            <a:br>
              <a:rPr lang="zh-CN" altLang="en-US" dirty="0" smtClean="0"/>
            </a:br>
            <a:r>
              <a:rPr lang="en-US" altLang="zh-CN" dirty="0" smtClean="0"/>
              <a:t>"</a:t>
            </a:r>
            <a:r>
              <a:rPr lang="en-US" altLang="zh-CN" dirty="0" err="1" smtClean="0"/>
              <a:t>Servlet.Engine.Transports</a:t>
            </a:r>
            <a:r>
              <a:rPr lang="en-US" altLang="zh-CN" dirty="0" smtClean="0"/>
              <a:t> : 20" (TID:0x427F190, sys_thread_t:0x15D175E8, </a:t>
            </a:r>
            <a:r>
              <a:rPr lang="en-US" altLang="zh-CN" dirty="0" err="1" smtClean="0"/>
              <a:t>state:R</a:t>
            </a:r>
            <a:r>
              <a:rPr lang="en-US" altLang="zh-CN" dirty="0" smtClean="0"/>
              <a:t>, native ID:0xBB8) </a:t>
            </a:r>
            <a:r>
              <a:rPr lang="en-US" altLang="zh-CN" dirty="0" err="1" smtClean="0"/>
              <a:t>prio</a:t>
            </a:r>
            <a:r>
              <a:rPr lang="en-US" altLang="zh-CN" dirty="0" smtClean="0"/>
              <a:t>=5 </a:t>
            </a:r>
            <a:br>
              <a:rPr lang="en-US" altLang="zh-CN" dirty="0" smtClean="0"/>
            </a:br>
            <a:r>
              <a:rPr lang="en-US" altLang="zh-CN" dirty="0" smtClean="0"/>
              <a:t>at </a:t>
            </a:r>
            <a:r>
              <a:rPr lang="en-US" altLang="zh-CN" dirty="0" err="1" smtClean="0"/>
              <a:t>java.lang.Object.wait</a:t>
            </a:r>
            <a:r>
              <a:rPr lang="en-US" altLang="zh-CN" dirty="0" smtClean="0"/>
              <a:t>(Native Method) </a:t>
            </a:r>
            <a:br>
              <a:rPr lang="en-US" altLang="zh-CN" dirty="0" smtClean="0"/>
            </a:br>
            <a:r>
              <a:rPr lang="en-US" altLang="zh-CN" dirty="0" smtClean="0"/>
              <a:t>at </a:t>
            </a:r>
            <a:r>
              <a:rPr lang="en-US" altLang="zh-CN" dirty="0" err="1" smtClean="0"/>
              <a:t>java.lang.Object.wait</a:t>
            </a:r>
            <a:r>
              <a:rPr lang="en-US" altLang="zh-CN" dirty="0" smtClean="0"/>
              <a:t>(Object.java:429) </a:t>
            </a:r>
            <a:br>
              <a:rPr lang="en-US" altLang="zh-CN" dirty="0" smtClean="0"/>
            </a:br>
            <a:r>
              <a:rPr lang="en-US" altLang="zh-CN" dirty="0" smtClean="0"/>
              <a:t>at </a:t>
            </a:r>
            <a:r>
              <a:rPr lang="en-US" altLang="zh-CN" dirty="0" err="1" smtClean="0"/>
              <a:t>com.ibm.ws.util.BoundedBuffer.take</a:t>
            </a:r>
            <a:r>
              <a:rPr lang="en-US" altLang="zh-CN" dirty="0" smtClean="0"/>
              <a:t>(BoundedBuffer.java:161) </a:t>
            </a:r>
            <a:br>
              <a:rPr lang="en-US" altLang="zh-CN" dirty="0" smtClean="0"/>
            </a:br>
            <a:r>
              <a:rPr lang="en-US" altLang="zh-CN" dirty="0" smtClean="0"/>
              <a:t>at </a:t>
            </a:r>
            <a:r>
              <a:rPr lang="en-US" altLang="zh-CN" dirty="0" err="1" smtClean="0"/>
              <a:t>com.ibm.ws.util.ThreadPool.getTask</a:t>
            </a:r>
            <a:r>
              <a:rPr lang="en-US" altLang="zh-CN" dirty="0" smtClean="0"/>
              <a:t>(ThreadPool.java(Compiled Code)) at </a:t>
            </a:r>
            <a:r>
              <a:rPr lang="en-US" altLang="zh-CN" dirty="0" err="1" smtClean="0"/>
              <a:t>com.ibm.ws.util.ThreadPool$Worker.run</a:t>
            </a:r>
            <a:r>
              <a:rPr lang="en-US" altLang="zh-CN" dirty="0" smtClean="0"/>
              <a:t>(ThreadPool.java(Compiled Code)) </a:t>
            </a:r>
            <a:br>
              <a:rPr lang="en-US" altLang="zh-CN" dirty="0" smtClean="0"/>
            </a:br>
            <a:r>
              <a:rPr lang="en-US" altLang="zh-CN" dirty="0" smtClean="0"/>
              <a:t/>
            </a:r>
            <a:br>
              <a:rPr lang="en-US" altLang="zh-CN" dirty="0" smtClean="0"/>
            </a:br>
            <a:r>
              <a:rPr lang="en-US" altLang="zh-CN" dirty="0" smtClean="0"/>
              <a:t>Keep-alive</a:t>
            </a:r>
            <a:r>
              <a:rPr lang="zh-CN" altLang="en-US" dirty="0" smtClean="0"/>
              <a:t>线程 </a:t>
            </a:r>
            <a:r>
              <a:rPr lang="en-US" altLang="zh-CN" dirty="0" smtClean="0"/>
              <a:t>(</a:t>
            </a:r>
            <a:r>
              <a:rPr lang="zh-CN" altLang="en-US" dirty="0" smtClean="0"/>
              <a:t>非</a:t>
            </a:r>
            <a:r>
              <a:rPr lang="en-US" altLang="zh-CN" dirty="0" smtClean="0"/>
              <a:t>SSL</a:t>
            </a:r>
            <a:r>
              <a:rPr lang="zh-CN" altLang="en-US" dirty="0" smtClean="0"/>
              <a:t>模式</a:t>
            </a:r>
            <a:r>
              <a:rPr lang="en-US" altLang="zh-CN" dirty="0" smtClean="0"/>
              <a:t>)</a:t>
            </a:r>
            <a:r>
              <a:rPr lang="zh-CN" altLang="en-US" dirty="0" smtClean="0"/>
              <a:t>： </a:t>
            </a:r>
            <a:br>
              <a:rPr lang="zh-CN" altLang="en-US" dirty="0" smtClean="0"/>
            </a:br>
            <a:r>
              <a:rPr lang="en-US" altLang="zh-CN" dirty="0" smtClean="0"/>
              <a:t>"</a:t>
            </a:r>
            <a:r>
              <a:rPr lang="en-US" altLang="zh-CN" dirty="0" err="1" smtClean="0"/>
              <a:t>Servlet.Engine.Transports</a:t>
            </a:r>
            <a:r>
              <a:rPr lang="en-US" altLang="zh-CN" dirty="0" smtClean="0"/>
              <a:t> : 20" (TID:0x427F190, sys_thread_t:0x15D175E8, </a:t>
            </a:r>
            <a:r>
              <a:rPr lang="en-US" altLang="zh-CN" dirty="0" err="1" smtClean="0"/>
              <a:t>state:R</a:t>
            </a:r>
            <a:r>
              <a:rPr lang="en-US" altLang="zh-CN" dirty="0" smtClean="0"/>
              <a:t>, native ID:0xBB8) </a:t>
            </a:r>
            <a:r>
              <a:rPr lang="en-US" altLang="zh-CN" dirty="0" err="1" smtClean="0"/>
              <a:t>prio</a:t>
            </a:r>
            <a:r>
              <a:rPr lang="en-US" altLang="zh-CN" dirty="0" smtClean="0"/>
              <a:t>=5 </a:t>
            </a:r>
            <a:br>
              <a:rPr lang="en-US" altLang="zh-CN" dirty="0" smtClean="0"/>
            </a:br>
            <a:r>
              <a:rPr lang="en-US" altLang="zh-CN" dirty="0" smtClean="0"/>
              <a:t>at </a:t>
            </a:r>
            <a:r>
              <a:rPr lang="en-US" altLang="zh-CN" dirty="0" err="1" smtClean="0"/>
              <a:t>java.net.SocketInputStream.socketRead</a:t>
            </a:r>
            <a:r>
              <a:rPr lang="en-US" altLang="zh-CN" dirty="0" smtClean="0"/>
              <a:t>(Native Method) </a:t>
            </a:r>
            <a:br>
              <a:rPr lang="en-US" altLang="zh-CN" dirty="0" smtClean="0"/>
            </a:br>
            <a:r>
              <a:rPr lang="en-US" altLang="zh-CN" dirty="0" smtClean="0"/>
              <a:t>at </a:t>
            </a:r>
            <a:r>
              <a:rPr lang="en-US" altLang="zh-CN" dirty="0" err="1" smtClean="0"/>
              <a:t>java.net.SocketInputStream.read</a:t>
            </a:r>
            <a:r>
              <a:rPr lang="en-US" altLang="zh-CN" dirty="0" smtClean="0"/>
              <a:t>(SocketInputStream.java:86) </a:t>
            </a:r>
            <a:br>
              <a:rPr lang="en-US" altLang="zh-CN" dirty="0" smtClean="0"/>
            </a:br>
            <a:r>
              <a:rPr lang="en-US" altLang="zh-CN" dirty="0" smtClean="0"/>
              <a:t>at </a:t>
            </a:r>
            <a:r>
              <a:rPr lang="en-US" altLang="zh-CN" dirty="0" err="1" smtClean="0"/>
              <a:t>com.ibm.ws.io.Stream.read</a:t>
            </a:r>
            <a:r>
              <a:rPr lang="en-US" altLang="zh-CN" dirty="0" smtClean="0"/>
              <a:t>(Stream.java) </a:t>
            </a:r>
            <a:br>
              <a:rPr lang="en-US" altLang="zh-CN" dirty="0" smtClean="0"/>
            </a:br>
            <a:r>
              <a:rPr lang="en-US" altLang="zh-CN" dirty="0" smtClean="0"/>
              <a:t>at </a:t>
            </a:r>
            <a:r>
              <a:rPr lang="en-US" altLang="zh-CN" dirty="0" err="1" smtClean="0"/>
              <a:t>com.ibm.ws.io.ReadStream.readBuffer</a:t>
            </a:r>
            <a:r>
              <a:rPr lang="en-US" altLang="zh-CN" dirty="0" smtClean="0"/>
              <a:t>(ReadStream.java) </a:t>
            </a:r>
            <a:br>
              <a:rPr lang="en-US" altLang="zh-CN" dirty="0" smtClean="0"/>
            </a:br>
            <a:r>
              <a:rPr lang="en-US" altLang="zh-CN" dirty="0" smtClean="0"/>
              <a:t>at </a:t>
            </a:r>
            <a:r>
              <a:rPr lang="en-US" altLang="zh-CN" dirty="0" err="1" smtClean="0"/>
              <a:t>com.ibm.ws.io.ReadStream.read</a:t>
            </a:r>
            <a:r>
              <a:rPr lang="en-US" altLang="zh-CN" dirty="0" smtClean="0"/>
              <a:t>(ReadStream.java) </a:t>
            </a:r>
            <a:br>
              <a:rPr lang="en-US" altLang="zh-CN" dirty="0" smtClean="0"/>
            </a:br>
            <a:r>
              <a:rPr lang="en-US" altLang="zh-CN" dirty="0" smtClean="0"/>
              <a:t>at </a:t>
            </a:r>
            <a:r>
              <a:rPr lang="en-US" altLang="zh-CN" dirty="0" err="1" smtClean="0"/>
              <a:t>com.ibm.ws.http.HttpRequest.readRequestLine</a:t>
            </a:r>
            <a:r>
              <a:rPr lang="en-US" altLang="zh-CN" dirty="0" smtClean="0"/>
              <a:t>(HttpRequest.java) </a:t>
            </a:r>
            <a:br>
              <a:rPr lang="en-US" altLang="zh-CN" dirty="0" smtClean="0"/>
            </a:br>
            <a:r>
              <a:rPr lang="en-US" altLang="zh-CN" dirty="0" smtClean="0"/>
              <a:t>at </a:t>
            </a:r>
            <a:r>
              <a:rPr lang="en-US" altLang="zh-CN" dirty="0" err="1" smtClean="0"/>
              <a:t>com.ibm.ws.http.HttpRequest.readRequest</a:t>
            </a:r>
            <a:r>
              <a:rPr lang="en-US" altLang="zh-CN" dirty="0" smtClean="0"/>
              <a:t>(HttpRequest.java) </a:t>
            </a:r>
            <a:br>
              <a:rPr lang="en-US" altLang="zh-CN" dirty="0" smtClean="0"/>
            </a:br>
            <a:r>
              <a:rPr lang="en-US" altLang="zh-CN" dirty="0" smtClean="0"/>
              <a:t>at </a:t>
            </a:r>
            <a:r>
              <a:rPr lang="en-US" altLang="zh-CN" dirty="0" err="1" smtClean="0"/>
              <a:t>com.ibm.ws.http.HttpConnection.readAndHandleRequest</a:t>
            </a:r>
            <a:r>
              <a:rPr lang="en-US" altLang="zh-CN" dirty="0" smtClean="0"/>
              <a:t>(HttpConnection.java) </a:t>
            </a:r>
            <a:br>
              <a:rPr lang="en-US" altLang="zh-CN" dirty="0" smtClean="0"/>
            </a:br>
            <a:r>
              <a:rPr lang="en-US" altLang="zh-CN" dirty="0" smtClean="0"/>
              <a:t>at </a:t>
            </a:r>
            <a:r>
              <a:rPr lang="en-US" altLang="zh-CN" dirty="0" err="1" smtClean="0"/>
              <a:t>com.ibm.ws.http.HttpConnection.run</a:t>
            </a:r>
            <a:r>
              <a:rPr lang="en-US" altLang="zh-CN" dirty="0" smtClean="0"/>
              <a:t>(HttpConnection.java) </a:t>
            </a:r>
            <a:br>
              <a:rPr lang="en-US" altLang="zh-CN" dirty="0" smtClean="0"/>
            </a:br>
            <a:r>
              <a:rPr lang="en-US" altLang="zh-CN" dirty="0" smtClean="0"/>
              <a:t>at </a:t>
            </a:r>
            <a:r>
              <a:rPr lang="en-US" altLang="zh-CN" dirty="0" err="1" smtClean="0"/>
              <a:t>com.ibm.ws.util.CachedThread.run</a:t>
            </a:r>
            <a:r>
              <a:rPr lang="en-US" altLang="zh-CN" dirty="0" smtClean="0"/>
              <a:t>(ThreadPool.java) </a:t>
            </a:r>
            <a:br>
              <a:rPr lang="en-US" altLang="zh-CN" dirty="0" smtClean="0"/>
            </a:br>
            <a:r>
              <a:rPr lang="en-US" altLang="zh-CN" dirty="0" smtClean="0"/>
              <a:t/>
            </a:r>
            <a:br>
              <a:rPr lang="en-US" altLang="zh-CN" dirty="0" smtClean="0"/>
            </a:br>
            <a:r>
              <a:rPr lang="en-US" altLang="zh-CN" dirty="0" smtClean="0"/>
              <a:t>Keep-alive</a:t>
            </a:r>
            <a:r>
              <a:rPr lang="zh-CN" altLang="en-US" dirty="0" smtClean="0"/>
              <a:t>线程 </a:t>
            </a:r>
            <a:r>
              <a:rPr lang="en-US" altLang="zh-CN" dirty="0" smtClean="0"/>
              <a:t>(SSL</a:t>
            </a:r>
            <a:r>
              <a:rPr lang="zh-CN" altLang="en-US" dirty="0" smtClean="0"/>
              <a:t>模式</a:t>
            </a:r>
            <a:r>
              <a:rPr lang="en-US" altLang="zh-CN" dirty="0" smtClean="0"/>
              <a:t>)</a:t>
            </a:r>
            <a:r>
              <a:rPr lang="zh-CN" altLang="en-US" dirty="0" smtClean="0"/>
              <a:t>： </a:t>
            </a:r>
            <a:br>
              <a:rPr lang="zh-CN" altLang="en-US" dirty="0" smtClean="0"/>
            </a:br>
            <a:r>
              <a:rPr lang="en-US" altLang="zh-CN" dirty="0" smtClean="0"/>
              <a:t>"</a:t>
            </a:r>
            <a:r>
              <a:rPr lang="en-US" altLang="zh-CN" dirty="0" err="1" smtClean="0"/>
              <a:t>Servlet.Engine.Transports</a:t>
            </a:r>
            <a:r>
              <a:rPr lang="en-US" altLang="zh-CN" dirty="0" smtClean="0"/>
              <a:t> : 12" (TID:0x458DBA18, sys_thread_t:0x60B297C0, </a:t>
            </a:r>
            <a:r>
              <a:rPr lang="en-US" altLang="zh-CN" dirty="0" err="1" smtClean="0"/>
              <a:t>state:R</a:t>
            </a:r>
            <a:r>
              <a:rPr lang="en-US" altLang="zh-CN" dirty="0" smtClean="0"/>
              <a:t>, native ID:0x427E) </a:t>
            </a:r>
            <a:r>
              <a:rPr lang="en-US" altLang="zh-CN" dirty="0" err="1" smtClean="0"/>
              <a:t>prio</a:t>
            </a:r>
            <a:r>
              <a:rPr lang="en-US" altLang="zh-CN" dirty="0" smtClean="0"/>
              <a:t>=5 </a:t>
            </a:r>
            <a:br>
              <a:rPr lang="en-US" altLang="zh-CN" dirty="0" smtClean="0"/>
            </a:br>
            <a:r>
              <a:rPr lang="en-US" altLang="zh-CN" dirty="0" smtClean="0"/>
              <a:t>at </a:t>
            </a:r>
            <a:r>
              <a:rPr lang="en-US" altLang="zh-CN" dirty="0" err="1" smtClean="0"/>
              <a:t>java.net.SocketInputStream.socketRead</a:t>
            </a:r>
            <a:r>
              <a:rPr lang="en-US" altLang="zh-CN" dirty="0" smtClean="0"/>
              <a:t>(Native Method) </a:t>
            </a:r>
            <a:br>
              <a:rPr lang="en-US" altLang="zh-CN" dirty="0" smtClean="0"/>
            </a:br>
            <a:r>
              <a:rPr lang="en-US" altLang="zh-CN" dirty="0" smtClean="0"/>
              <a:t>at </a:t>
            </a:r>
            <a:r>
              <a:rPr lang="en-US" altLang="zh-CN" dirty="0" err="1" smtClean="0"/>
              <a:t>java.net.SocketInputStream.read</a:t>
            </a:r>
            <a:r>
              <a:rPr lang="en-US" altLang="zh-CN" dirty="0" smtClean="0"/>
              <a:t>(SocketInputStream.java(Compiled Code)) </a:t>
            </a:r>
            <a:br>
              <a:rPr lang="en-US" altLang="zh-CN" dirty="0" smtClean="0"/>
            </a:br>
            <a:r>
              <a:rPr lang="en-US" altLang="zh-CN" dirty="0" smtClean="0"/>
              <a:t>at </a:t>
            </a:r>
            <a:r>
              <a:rPr lang="en-US" altLang="zh-CN" dirty="0" err="1" smtClean="0"/>
              <a:t>com.ibm.sslite.s.a</a:t>
            </a:r>
            <a:r>
              <a:rPr lang="en-US" altLang="zh-CN" dirty="0" smtClean="0"/>
              <a:t>(Unknown Source)(Compiled Code) </a:t>
            </a:r>
            <a:br>
              <a:rPr lang="en-US" altLang="zh-CN" dirty="0" smtClean="0"/>
            </a:br>
            <a:r>
              <a:rPr lang="en-US" altLang="zh-CN" dirty="0" smtClean="0"/>
              <a:t>at </a:t>
            </a:r>
            <a:r>
              <a:rPr lang="en-US" altLang="zh-CN" dirty="0" err="1" smtClean="0"/>
              <a:t>com.ibm.sslite.s.b</a:t>
            </a:r>
            <a:r>
              <a:rPr lang="en-US" altLang="zh-CN" dirty="0" smtClean="0"/>
              <a:t>(Unknown Source)(Compiled Code) </a:t>
            </a:r>
            <a:br>
              <a:rPr lang="en-US" altLang="zh-CN" dirty="0" smtClean="0"/>
            </a:br>
            <a:r>
              <a:rPr lang="en-US" altLang="zh-CN" dirty="0" smtClean="0"/>
              <a:t>at </a:t>
            </a:r>
            <a:r>
              <a:rPr lang="en-US" altLang="zh-CN" dirty="0" err="1" smtClean="0"/>
              <a:t>com.ibm.sslite.s.a</a:t>
            </a:r>
            <a:r>
              <a:rPr lang="en-US" altLang="zh-CN" dirty="0" smtClean="0"/>
              <a:t>(Unknown Source)(Compiled Code) </a:t>
            </a:r>
            <a:br>
              <a:rPr lang="en-US" altLang="zh-CN" dirty="0" smtClean="0"/>
            </a:br>
            <a:r>
              <a:rPr lang="en-US" altLang="zh-CN" dirty="0" smtClean="0"/>
              <a:t>at </a:t>
            </a:r>
            <a:r>
              <a:rPr lang="en-US" altLang="zh-CN" dirty="0" err="1" smtClean="0"/>
              <a:t>com.ibm.sslite.a.read</a:t>
            </a:r>
            <a:r>
              <a:rPr lang="en-US" altLang="zh-CN" dirty="0" smtClean="0"/>
              <a:t>(Unknown Source)(Compiled Code) </a:t>
            </a:r>
            <a:br>
              <a:rPr lang="en-US" altLang="zh-CN" dirty="0" smtClean="0"/>
            </a:br>
            <a:r>
              <a:rPr lang="en-US" altLang="zh-CN" dirty="0" smtClean="0"/>
              <a:t>at </a:t>
            </a:r>
            <a:r>
              <a:rPr lang="en-US" altLang="zh-CN" dirty="0" err="1" smtClean="0"/>
              <a:t>com.ibm.jsse.a.read</a:t>
            </a:r>
            <a:r>
              <a:rPr lang="en-US" altLang="zh-CN" dirty="0" smtClean="0"/>
              <a:t>(Unknown Source)(Compiled Code) </a:t>
            </a:r>
            <a:br>
              <a:rPr lang="en-US" altLang="zh-CN" dirty="0" smtClean="0"/>
            </a:br>
            <a:r>
              <a:rPr lang="en-US" altLang="zh-CN" dirty="0" smtClean="0"/>
              <a:t>at </a:t>
            </a:r>
            <a:r>
              <a:rPr lang="en-US" altLang="zh-CN" dirty="0" err="1" smtClean="0"/>
              <a:t>com.ibm.ws.io.Stream.read</a:t>
            </a:r>
            <a:r>
              <a:rPr lang="en-US" altLang="zh-CN" dirty="0" smtClean="0"/>
              <a:t>(Stream.java(Compiled Code)) </a:t>
            </a:r>
            <a:br>
              <a:rPr lang="en-US" altLang="zh-CN" dirty="0" smtClean="0"/>
            </a:br>
            <a:r>
              <a:rPr lang="en-US" altLang="zh-CN" dirty="0" smtClean="0"/>
              <a:t>at </a:t>
            </a:r>
            <a:r>
              <a:rPr lang="en-US" altLang="zh-CN" dirty="0" err="1" smtClean="0"/>
              <a:t>com.ibm.ws.io.ReadStream.readBuffer</a:t>
            </a:r>
            <a:r>
              <a:rPr lang="en-US" altLang="zh-CN" dirty="0" smtClean="0"/>
              <a:t>(ReadStream.java(</a:t>
            </a:r>
            <a:r>
              <a:rPr lang="en-US" altLang="zh-CN" dirty="0" err="1" smtClean="0"/>
              <a:t>Inlined</a:t>
            </a:r>
            <a:r>
              <a:rPr lang="en-US" altLang="zh-CN" dirty="0" smtClean="0"/>
              <a:t> Compiled Code)) </a:t>
            </a:r>
            <a:br>
              <a:rPr lang="en-US" altLang="zh-CN" dirty="0" smtClean="0"/>
            </a:br>
            <a:r>
              <a:rPr lang="en-US" altLang="zh-CN" dirty="0" smtClean="0"/>
              <a:t>at </a:t>
            </a:r>
            <a:r>
              <a:rPr lang="en-US" altLang="zh-CN" dirty="0" err="1" smtClean="0"/>
              <a:t>com.ibm.ws.io.ReadStream.read</a:t>
            </a:r>
            <a:r>
              <a:rPr lang="en-US" altLang="zh-CN" dirty="0" smtClean="0"/>
              <a:t>(ReadStream.java(</a:t>
            </a:r>
            <a:r>
              <a:rPr lang="en-US" altLang="zh-CN" dirty="0" err="1" smtClean="0"/>
              <a:t>Inlined</a:t>
            </a:r>
            <a:r>
              <a:rPr lang="en-US" altLang="zh-CN" dirty="0" smtClean="0"/>
              <a:t> Compiled Code)) </a:t>
            </a:r>
            <a:br>
              <a:rPr lang="en-US" altLang="zh-CN" dirty="0" smtClean="0"/>
            </a:br>
            <a:r>
              <a:rPr lang="en-US" altLang="zh-CN" dirty="0" smtClean="0"/>
              <a:t>at </a:t>
            </a:r>
            <a:r>
              <a:rPr lang="en-US" altLang="zh-CN" dirty="0" err="1" smtClean="0"/>
              <a:t>com.ibm.ws.http.HttpRequest.readRequestLine</a:t>
            </a:r>
            <a:r>
              <a:rPr lang="en-US" altLang="zh-CN" dirty="0" smtClean="0"/>
              <a:t>(HttpRequest.java(Compiled Code)) </a:t>
            </a:r>
            <a:br>
              <a:rPr lang="en-US" altLang="zh-CN" dirty="0" smtClean="0"/>
            </a:br>
            <a:r>
              <a:rPr lang="en-US" altLang="zh-CN" dirty="0" smtClean="0"/>
              <a:t>at </a:t>
            </a:r>
            <a:r>
              <a:rPr lang="en-US" altLang="zh-CN" dirty="0" err="1" smtClean="0"/>
              <a:t>com.ibm.ws.http.HttpRequest.readRequest</a:t>
            </a:r>
            <a:r>
              <a:rPr lang="en-US" altLang="zh-CN" dirty="0" smtClean="0"/>
              <a:t>(HttpRequest.java(Compiled Code)) </a:t>
            </a:r>
            <a:br>
              <a:rPr lang="en-US" altLang="zh-CN" dirty="0" smtClean="0"/>
            </a:br>
            <a:r>
              <a:rPr lang="en-US" altLang="zh-CN" dirty="0" smtClean="0"/>
              <a:t>at </a:t>
            </a:r>
            <a:r>
              <a:rPr lang="en-US" altLang="zh-CN" dirty="0" err="1" smtClean="0"/>
              <a:t>com.ibm.ws.http.HttpConnection.readAndHandleRequest</a:t>
            </a:r>
            <a:r>
              <a:rPr lang="en-US" altLang="zh-CN" dirty="0" smtClean="0"/>
              <a:t>(</a:t>
            </a:r>
            <a:r>
              <a:rPr lang="en-US" altLang="zh-CN" dirty="0" err="1" smtClean="0"/>
              <a:t>HttpConnection</a:t>
            </a:r>
            <a:r>
              <a:rPr lang="en-US" altLang="zh-CN" dirty="0" smtClean="0"/>
              <a:t>) </a:t>
            </a:r>
            <a:br>
              <a:rPr lang="en-US" altLang="zh-CN" dirty="0" smtClean="0"/>
            </a:br>
            <a:r>
              <a:rPr lang="en-US" altLang="zh-CN" dirty="0" smtClean="0"/>
              <a:t>at </a:t>
            </a:r>
            <a:r>
              <a:rPr lang="en-US" altLang="zh-CN" dirty="0" err="1" smtClean="0"/>
              <a:t>com.ibm.ws.http.HttpConnection.run</a:t>
            </a:r>
            <a:r>
              <a:rPr lang="en-US" altLang="zh-CN" dirty="0" smtClean="0"/>
              <a:t>(HttpConnection.java(Compiled Code)) </a:t>
            </a:r>
            <a:br>
              <a:rPr lang="en-US" altLang="zh-CN" dirty="0" smtClean="0"/>
            </a:br>
            <a:r>
              <a:rPr lang="en-US" altLang="zh-CN" dirty="0" smtClean="0"/>
              <a:t>at </a:t>
            </a:r>
            <a:r>
              <a:rPr lang="en-US" altLang="zh-CN" dirty="0" err="1" smtClean="0"/>
              <a:t>com.ibm.ws.util.ThreadPool$Worker.run</a:t>
            </a:r>
            <a:r>
              <a:rPr lang="en-US" altLang="zh-CN" dirty="0" smtClean="0"/>
              <a:t>(ThreadPool.java:672) </a:t>
            </a:r>
            <a:br>
              <a:rPr lang="en-US" altLang="zh-CN" dirty="0" smtClean="0"/>
            </a:br>
            <a:r>
              <a:rPr lang="en-US" altLang="zh-CN" dirty="0" smtClean="0"/>
              <a:t/>
            </a:r>
            <a:br>
              <a:rPr lang="en-US" altLang="zh-CN" dirty="0" smtClean="0"/>
            </a:br>
            <a:r>
              <a:rPr lang="en-US" altLang="zh-CN" dirty="0" smtClean="0"/>
              <a:t/>
            </a:r>
            <a:br>
              <a:rPr lang="en-US" altLang="zh-CN" dirty="0" smtClean="0"/>
            </a:br>
            <a:r>
              <a:rPr lang="zh-CN" altLang="en-US" dirty="0" smtClean="0"/>
              <a:t>正在接受请求的线程： </a:t>
            </a:r>
            <a:br>
              <a:rPr lang="zh-CN" altLang="en-US" dirty="0" smtClean="0"/>
            </a:br>
            <a:r>
              <a:rPr lang="en-US" altLang="zh-CN" dirty="0" smtClean="0"/>
              <a:t>at </a:t>
            </a:r>
            <a:r>
              <a:rPr lang="en-US" altLang="zh-CN" dirty="0" err="1" smtClean="0"/>
              <a:t>java.net.SocketInputStream.socketRead</a:t>
            </a:r>
            <a:r>
              <a:rPr lang="en-US" altLang="zh-CN" dirty="0" smtClean="0"/>
              <a:t>(Native Method) </a:t>
            </a:r>
            <a:br>
              <a:rPr lang="en-US" altLang="zh-CN" dirty="0" smtClean="0"/>
            </a:br>
            <a:r>
              <a:rPr lang="en-US" altLang="zh-CN" dirty="0" smtClean="0"/>
              <a:t>at </a:t>
            </a:r>
            <a:r>
              <a:rPr lang="en-US" altLang="zh-CN" dirty="0" err="1" smtClean="0"/>
              <a:t>java.net.SocketInputStream.read</a:t>
            </a:r>
            <a:r>
              <a:rPr lang="en-US" altLang="zh-CN" dirty="0" smtClean="0"/>
              <a:t>(SocketInputStream.java:85) </a:t>
            </a:r>
            <a:br>
              <a:rPr lang="en-US" altLang="zh-CN" dirty="0" smtClean="0"/>
            </a:br>
            <a:r>
              <a:rPr lang="en-US" altLang="zh-CN" dirty="0" smtClean="0"/>
              <a:t>at </a:t>
            </a:r>
            <a:r>
              <a:rPr lang="en-US" altLang="zh-CN" dirty="0" err="1" smtClean="0"/>
              <a:t>com.ibm.ws.io.Stream.read</a:t>
            </a:r>
            <a:r>
              <a:rPr lang="en-US" altLang="zh-CN" dirty="0" smtClean="0"/>
              <a:t>(Stream.java:17) </a:t>
            </a:r>
            <a:br>
              <a:rPr lang="en-US" altLang="zh-CN" dirty="0" smtClean="0"/>
            </a:br>
            <a:r>
              <a:rPr lang="en-US" altLang="zh-CN" dirty="0" smtClean="0"/>
              <a:t>at </a:t>
            </a:r>
            <a:r>
              <a:rPr lang="en-US" altLang="zh-CN" dirty="0" err="1" smtClean="0"/>
              <a:t>com.ibm.ws.io.ReadStream.readBuffer</a:t>
            </a:r>
            <a:r>
              <a:rPr lang="en-US" altLang="zh-CN" dirty="0" smtClean="0"/>
              <a:t>(ReadStream.java:411) </a:t>
            </a:r>
            <a:br>
              <a:rPr lang="en-US" altLang="zh-CN" dirty="0" smtClean="0"/>
            </a:br>
            <a:r>
              <a:rPr lang="en-US" altLang="zh-CN" dirty="0" smtClean="0"/>
              <a:t>at </a:t>
            </a:r>
            <a:r>
              <a:rPr lang="en-US" altLang="zh-CN" dirty="0" err="1" smtClean="0"/>
              <a:t>com.ibm.ws.io.ReadStream.read</a:t>
            </a:r>
            <a:r>
              <a:rPr lang="en-US" altLang="zh-CN" dirty="0" smtClean="0"/>
              <a:t>(ReadStream.java:110) </a:t>
            </a:r>
            <a:br>
              <a:rPr lang="en-US" altLang="zh-CN" dirty="0" smtClean="0"/>
            </a:br>
            <a:r>
              <a:rPr lang="en-US" altLang="zh-CN" dirty="0" smtClean="0"/>
              <a:t>at </a:t>
            </a:r>
            <a:r>
              <a:rPr lang="en-US" altLang="zh-CN" dirty="0" err="1" smtClean="0"/>
              <a:t>com.ibm.ws.http.HttpConnection.run</a:t>
            </a:r>
            <a:r>
              <a:rPr lang="en-US" altLang="zh-CN" dirty="0" smtClean="0"/>
              <a:t>(HttpConnection.java:448) </a:t>
            </a:r>
            <a:br>
              <a:rPr lang="en-US" altLang="zh-CN" dirty="0" smtClean="0"/>
            </a:br>
            <a:r>
              <a:rPr lang="en-US" altLang="zh-CN" dirty="0" smtClean="0"/>
              <a:t>at </a:t>
            </a:r>
            <a:r>
              <a:rPr lang="en-US" altLang="zh-CN" dirty="0" err="1" smtClean="0"/>
              <a:t>com.ibm.ws.util.ThreadPool$Worker.run</a:t>
            </a:r>
            <a:r>
              <a:rPr lang="en-US" altLang="zh-CN" dirty="0" smtClean="0"/>
              <a:t>(ThreadPool.java:672)</a:t>
            </a:r>
            <a:endParaRPr lang="zh-CN" altLang="en-US" dirty="0" smtClean="0"/>
          </a:p>
        </p:txBody>
      </p:sp>
      <p:sp>
        <p:nvSpPr>
          <p:cNvPr id="356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7E089079-9AF9-459F-B36C-799DCEDBFF69}" type="slidenum">
              <a:rPr lang="zh-CN" altLang="en-US" sz="1200" smtClean="0"/>
              <a:pPr/>
              <a:t>103</a:t>
            </a:fld>
            <a:endParaRPr lang="en-US" altLang="zh-CN" sz="120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幻灯片图像占位符 1"/>
          <p:cNvSpPr>
            <a:spLocks noGrp="1" noRot="1" noChangeAspect="1" noTextEdit="1"/>
          </p:cNvSpPr>
          <p:nvPr>
            <p:ph type="sldImg"/>
          </p:nvPr>
        </p:nvSpPr>
        <p:spPr>
          <a:ln/>
        </p:spPr>
      </p:sp>
      <p:sp>
        <p:nvSpPr>
          <p:cNvPr id="357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D:\PrefTest\JAVA</a:t>
            </a:r>
            <a:r>
              <a:rPr lang="zh-CN" altLang="en-US" dirty="0" smtClean="0"/>
              <a:t>调优</a:t>
            </a:r>
            <a:r>
              <a:rPr lang="en-US" altLang="zh-CN" dirty="0" smtClean="0"/>
              <a:t>\JVM</a:t>
            </a:r>
            <a:r>
              <a:rPr lang="zh-CN" altLang="en-US" dirty="0" smtClean="0"/>
              <a:t>性能监控</a:t>
            </a:r>
            <a:r>
              <a:rPr lang="en-US" altLang="zh-CN" dirty="0" smtClean="0"/>
              <a:t>\Thread Dump\IBM Thread and Monitor Dump Analyzer for </a:t>
            </a:r>
            <a:r>
              <a:rPr lang="en-US" altLang="zh-CN" dirty="0" smtClean="0"/>
              <a:t>Java</a:t>
            </a:r>
          </a:p>
          <a:p>
            <a:r>
              <a:rPr lang="en-US" altLang="zh-CN" dirty="0" smtClean="0"/>
              <a:t>JVM</a:t>
            </a:r>
            <a:r>
              <a:rPr lang="zh-CN" altLang="en-US" dirty="0" smtClean="0"/>
              <a:t>性能分析与优化</a:t>
            </a:r>
            <a:r>
              <a:rPr lang="en-US" altLang="zh-CN" dirty="0" smtClean="0"/>
              <a:t>V1.0.docx</a:t>
            </a:r>
            <a:endParaRPr lang="zh-CN" altLang="en-US" dirty="0" smtClean="0"/>
          </a:p>
        </p:txBody>
      </p:sp>
      <p:sp>
        <p:nvSpPr>
          <p:cNvPr id="357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FE4FDD8E-5006-4A7F-BF3D-7D71AE551EDF}" type="slidenum">
              <a:rPr lang="zh-CN" altLang="en-US" sz="1200" smtClean="0"/>
              <a:pPr/>
              <a:t>104</a:t>
            </a:fld>
            <a:endParaRPr lang="en-US" altLang="zh-CN" sz="120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汇丰</a:t>
            </a:r>
            <a:r>
              <a:rPr lang="en-US" altLang="zh-CN" dirty="0" smtClean="0"/>
              <a:t>\JSP Servlet</a:t>
            </a:r>
            <a:r>
              <a:rPr lang="zh-CN" altLang="en-US" dirty="0" smtClean="0"/>
              <a:t>性能分析</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106</a:t>
            </a:fld>
            <a:endParaRPr lang="zh-CN" altLang="en-US"/>
          </a:p>
        </p:txBody>
      </p:sp>
    </p:spTree>
    <p:extLst>
      <p:ext uri="{BB962C8B-B14F-4D97-AF65-F5344CB8AC3E}">
        <p14:creationId xmlns:p14="http://schemas.microsoft.com/office/powerpoint/2010/main" val="7591680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108</a:t>
            </a:fld>
            <a:endParaRPr lang="zh-CN" altLang="en-US"/>
          </a:p>
        </p:txBody>
      </p:sp>
    </p:spTree>
    <p:extLst>
      <p:ext uri="{BB962C8B-B14F-4D97-AF65-F5344CB8AC3E}">
        <p14:creationId xmlns:p14="http://schemas.microsoft.com/office/powerpoint/2010/main" val="7591680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D:\Performance Testing </a:t>
            </a:r>
            <a:r>
              <a:rPr lang="zh-CN" altLang="en-US" dirty="0" smtClean="0"/>
              <a:t>性能测试</a:t>
            </a:r>
            <a:r>
              <a:rPr lang="en-US" altLang="zh-CN" dirty="0" smtClean="0"/>
              <a:t>\</a:t>
            </a:r>
            <a:r>
              <a:rPr lang="zh-CN" altLang="en-US" dirty="0" smtClean="0"/>
              <a:t>测试工具</a:t>
            </a:r>
            <a:r>
              <a:rPr lang="en-US" altLang="zh-CN" dirty="0" smtClean="0"/>
              <a:t>\</a:t>
            </a:r>
            <a:r>
              <a:rPr lang="en-US" altLang="zh-CN" dirty="0" err="1" smtClean="0"/>
              <a:t>Tsung</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109</a:t>
            </a:fld>
            <a:endParaRPr lang="zh-CN" altLang="en-US"/>
          </a:p>
        </p:txBody>
      </p:sp>
    </p:spTree>
    <p:extLst>
      <p:ext uri="{BB962C8B-B14F-4D97-AF65-F5344CB8AC3E}">
        <p14:creationId xmlns:p14="http://schemas.microsoft.com/office/powerpoint/2010/main" val="4523449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D:\Performance Testing </a:t>
            </a:r>
            <a:r>
              <a:rPr lang="zh-CN" altLang="en-US" dirty="0" smtClean="0"/>
              <a:t>性能测试</a:t>
            </a:r>
            <a:r>
              <a:rPr lang="en-US" altLang="zh-CN" dirty="0" smtClean="0"/>
              <a:t>\</a:t>
            </a:r>
            <a:r>
              <a:rPr lang="zh-CN" altLang="en-US" dirty="0" smtClean="0"/>
              <a:t>测试工具</a:t>
            </a:r>
            <a:r>
              <a:rPr lang="en-US" altLang="zh-CN" dirty="0" smtClean="0"/>
              <a:t>\Gatling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Gatling</a:t>
            </a:r>
            <a:r>
              <a:rPr lang="zh-CN" altLang="zh-CN" sz="1200" kern="1200" dirty="0" smtClean="0">
                <a:solidFill>
                  <a:schemeClr val="tx1"/>
                </a:solidFill>
                <a:effectLst/>
                <a:latin typeface="+mn-lt"/>
                <a:ea typeface="+mn-ea"/>
                <a:cs typeface="+mn-cs"/>
              </a:rPr>
              <a:t>适用的场景包括：测试需求经常改变，测试脚本需要经常维护；测试环境的客户机性能不强，但又希望发挥硬件的极限性能；能对测试脚本进行很好的版本管理，并通过</a:t>
            </a:r>
            <a:r>
              <a:rPr lang="en-US" altLang="zh-CN" sz="1200" kern="1200" dirty="0" smtClean="0">
                <a:solidFill>
                  <a:schemeClr val="tx1"/>
                </a:solidFill>
                <a:effectLst/>
                <a:latin typeface="+mn-lt"/>
                <a:ea typeface="+mn-ea"/>
                <a:cs typeface="+mn-cs"/>
              </a:rPr>
              <a:t>CI</a:t>
            </a:r>
            <a:r>
              <a:rPr lang="zh-CN" altLang="zh-CN" sz="1200" kern="1200" dirty="0" smtClean="0">
                <a:solidFill>
                  <a:schemeClr val="tx1"/>
                </a:solidFill>
                <a:effectLst/>
                <a:latin typeface="+mn-lt"/>
                <a:ea typeface="+mn-ea"/>
                <a:cs typeface="+mn-cs"/>
              </a:rPr>
              <a:t>进行持续的性能测试；希望测试结果轻量易读等。</a:t>
            </a:r>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110</a:t>
            </a:fld>
            <a:endParaRPr lang="zh-CN" altLang="en-US"/>
          </a:p>
        </p:txBody>
      </p:sp>
    </p:spTree>
    <p:extLst>
      <p:ext uri="{BB962C8B-B14F-4D97-AF65-F5344CB8AC3E}">
        <p14:creationId xmlns:p14="http://schemas.microsoft.com/office/powerpoint/2010/main" val="15963537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建立自己的云测试实验室，</a:t>
            </a:r>
            <a:r>
              <a:rPr lang="en-US" sz="1200" b="0" i="0" kern="1200" dirty="0" smtClean="0">
                <a:solidFill>
                  <a:schemeClr val="tx1"/>
                </a:solidFill>
                <a:latin typeface="+mn-lt"/>
                <a:ea typeface="+mn-ea"/>
                <a:cs typeface="+mn-cs"/>
              </a:rPr>
              <a:t>Your Own Cloud-Based Test Lab: An Interview with Leslie </a:t>
            </a:r>
            <a:r>
              <a:rPr lang="en-US" sz="1200" b="0" i="0" kern="1200" dirty="0" err="1" smtClean="0">
                <a:solidFill>
                  <a:schemeClr val="tx1"/>
                </a:solidFill>
                <a:latin typeface="+mn-lt"/>
                <a:ea typeface="+mn-ea"/>
                <a:cs typeface="+mn-cs"/>
              </a:rPr>
              <a:t>Segal：</a:t>
            </a:r>
            <a:r>
              <a:rPr lang="en-US" sz="1200" b="0" i="0" u="none" strike="noStrike" kern="1200" dirty="0" err="1" smtClean="0">
                <a:solidFill>
                  <a:schemeClr val="tx1"/>
                </a:solidFill>
                <a:latin typeface="+mn-lt"/>
                <a:ea typeface="+mn-ea"/>
                <a:cs typeface="+mn-cs"/>
                <a:hlinkClick r:id="rId3" tooltip="http://www.stickyminds.com/testandevaluation.asp?Function=edetail&amp;ObjectId=17926&amp;ObjectType=ART"/>
              </a:rPr>
              <a:t>http</a:t>
            </a:r>
            <a:r>
              <a:rPr lang="en-US" sz="1200" b="0" i="0" u="none" strike="noStrike" kern="1200" dirty="0" smtClean="0">
                <a:solidFill>
                  <a:schemeClr val="tx1"/>
                </a:solidFill>
                <a:latin typeface="+mn-lt"/>
                <a:ea typeface="+mn-ea"/>
                <a:cs typeface="+mn-cs"/>
                <a:hlinkClick r:id="rId3" tooltip="http://www.stickyminds.com/testandevaluation.asp?Function=edetail&amp;ObjectId=17926&amp;ObjectType=ART"/>
              </a:rPr>
              <a:t>://</a:t>
            </a:r>
            <a:r>
              <a:rPr lang="en-US" sz="1200" b="0" i="0" u="none" strike="noStrike" kern="1200" dirty="0" err="1" smtClean="0">
                <a:solidFill>
                  <a:schemeClr val="tx1"/>
                </a:solidFill>
                <a:latin typeface="+mn-lt"/>
                <a:ea typeface="+mn-ea"/>
                <a:cs typeface="+mn-cs"/>
                <a:hlinkClick r:id="rId3" tooltip="http://www.stickyminds.com/testandevaluation.asp?Function=edetail&amp;ObjectId=17926&amp;ObjectType=ART"/>
              </a:rPr>
              <a:t>t.cn</a:t>
            </a:r>
            <a:r>
              <a:rPr lang="en-US" sz="1200" b="0" i="0" u="none" strike="noStrike" kern="1200" dirty="0" smtClean="0">
                <a:solidFill>
                  <a:schemeClr val="tx1"/>
                </a:solidFill>
                <a:latin typeface="+mn-lt"/>
                <a:ea typeface="+mn-ea"/>
                <a:cs typeface="+mn-cs"/>
                <a:hlinkClick r:id="rId3" tooltip="http://www.stickyminds.com/testandevaluation.asp?Function=edetail&amp;ObjectId=17926&amp;ObjectType=ART"/>
              </a:rPr>
              <a:t>/zYD6hqA</a:t>
            </a:r>
            <a:endParaRPr lang="zh-CN" altLang="en-US" dirty="0"/>
          </a:p>
        </p:txBody>
      </p:sp>
      <p:sp>
        <p:nvSpPr>
          <p:cNvPr id="4" name="灯片编号占位符 3"/>
          <p:cNvSpPr>
            <a:spLocks noGrp="1"/>
          </p:cNvSpPr>
          <p:nvPr>
            <p:ph type="sldNum" sz="quarter" idx="10"/>
          </p:nvPr>
        </p:nvSpPr>
        <p:spPr/>
        <p:txBody>
          <a:bodyPr/>
          <a:lstStyle/>
          <a:p>
            <a:fld id="{976A4EB8-F64B-44C0-BAA9-B8A56320DB07}" type="slidenum">
              <a:rPr lang="zh-CN" altLang="en-US" smtClean="0"/>
              <a:pPr/>
              <a:t>111</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112</a:t>
            </a:fld>
            <a:endParaRPr lang="zh-CN" altLang="en-US"/>
          </a:p>
        </p:txBody>
      </p:sp>
    </p:spTree>
    <p:extLst>
      <p:ext uri="{BB962C8B-B14F-4D97-AF65-F5344CB8AC3E}">
        <p14:creationId xmlns:p14="http://schemas.microsoft.com/office/powerpoint/2010/main" val="26766946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t>
            </a:r>
            <a:r>
              <a:rPr lang="zh-CN" altLang="en-US" dirty="0" smtClean="0"/>
              <a:t>项目</a:t>
            </a:r>
            <a:r>
              <a:rPr lang="en-US" altLang="zh-CN" dirty="0" smtClean="0"/>
              <a:t>\</a:t>
            </a:r>
            <a:r>
              <a:rPr lang="zh-CN" altLang="en-US" dirty="0" smtClean="0"/>
              <a:t>中信银行</a:t>
            </a:r>
            <a:r>
              <a:rPr lang="en-US" altLang="zh-CN" dirty="0" smtClean="0"/>
              <a:t>\</a:t>
            </a:r>
            <a:r>
              <a:rPr lang="zh-CN" altLang="en-US" dirty="0" smtClean="0"/>
              <a:t>中信信用卡网站性能监测</a:t>
            </a:r>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113</a:t>
            </a:fld>
            <a:endParaRPr lang="zh-CN" altLang="en-US"/>
          </a:p>
        </p:txBody>
      </p:sp>
    </p:spTree>
    <p:extLst>
      <p:ext uri="{BB962C8B-B14F-4D97-AF65-F5344CB8AC3E}">
        <p14:creationId xmlns:p14="http://schemas.microsoft.com/office/powerpoint/2010/main" val="4012241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eaLnBrk="0" fontAlgn="base" hangingPunct="0">
              <a:lnSpc>
                <a:spcPct val="90000"/>
              </a:lnSpc>
              <a:spcBef>
                <a:spcPct val="0"/>
              </a:spcBef>
              <a:spcAft>
                <a:spcPct val="0"/>
              </a:spcAft>
              <a:buSzPct val="80000"/>
              <a:buFontTx/>
              <a:buChar char="•"/>
              <a:defRPr/>
            </a:pPr>
            <a:fld id="{E3E031EB-75DA-4B1E-A436-B440C1185A69}" type="slidenum">
              <a:rPr lang="en-US" altLang="zh-CN" b="1">
                <a:solidFill>
                  <a:prstClr val="black"/>
                </a:solidFill>
                <a:effectLst>
                  <a:outerShdw blurRad="38100" dist="38100" dir="2700000" algn="tl">
                    <a:srgbClr val="000000">
                      <a:alpha val="43137"/>
                    </a:srgbClr>
                  </a:outerShdw>
                </a:effectLst>
              </a:rPr>
              <a:pPr eaLnBrk="0" fontAlgn="base" hangingPunct="0">
                <a:lnSpc>
                  <a:spcPct val="90000"/>
                </a:lnSpc>
                <a:spcBef>
                  <a:spcPct val="0"/>
                </a:spcBef>
                <a:spcAft>
                  <a:spcPct val="0"/>
                </a:spcAft>
                <a:buSzPct val="80000"/>
                <a:buFontTx/>
                <a:buChar char="•"/>
                <a:defRPr/>
              </a:pPr>
              <a:t>115</a:t>
            </a:fld>
            <a:endParaRPr lang="en-US" altLang="zh-CN" b="1" dirty="0">
              <a:solidFill>
                <a:prstClr val="black"/>
              </a:solidFill>
              <a:effectLst>
                <a:outerShdw blurRad="38100" dist="38100" dir="2700000" algn="tl">
                  <a:srgbClr val="000000">
                    <a:alpha val="43137"/>
                  </a:srgbClr>
                </a:outerShdw>
              </a:effectLst>
            </a:endParaRPr>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a:t>
            </a:r>
            <a:r>
              <a:rPr lang="zh-CN" altLang="en-US" dirty="0" smtClean="0"/>
              <a:t>项目</a:t>
            </a:r>
            <a:r>
              <a:rPr lang="en-US" altLang="zh-CN" dirty="0" smtClean="0"/>
              <a:t>\</a:t>
            </a:r>
            <a:r>
              <a:rPr lang="zh-CN" altLang="en-US" dirty="0" smtClean="0"/>
              <a:t>汇丰</a:t>
            </a:r>
            <a:r>
              <a:rPr lang="en-US" altLang="zh-CN" dirty="0" smtClean="0"/>
              <a:t>\</a:t>
            </a:r>
            <a:r>
              <a:rPr lang="zh-CN" altLang="en-US" dirty="0" smtClean="0"/>
              <a:t>操作系统性能监控分析</a:t>
            </a:r>
            <a:r>
              <a:rPr lang="en-US" altLang="zh-CN" dirty="0" smtClean="0"/>
              <a:t>\AUT\HoldCPUMain.java</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1F8051D-3AF4-4552-84E0-70632DF41EE7}" type="slidenum">
              <a:rPr lang="zh-CN" altLang="en-US" smtClean="0"/>
              <a:t>14</a:t>
            </a:fld>
            <a:endParaRPr lang="zh-CN" altLang="en-US"/>
          </a:p>
        </p:txBody>
      </p:sp>
    </p:spTree>
    <p:extLst>
      <p:ext uri="{BB962C8B-B14F-4D97-AF65-F5344CB8AC3E}">
        <p14:creationId xmlns:p14="http://schemas.microsoft.com/office/powerpoint/2010/main" val="1760899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wmf"/><Relationship Id="rId4"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5" name="Rectangle 427"/>
          <p:cNvSpPr>
            <a:spLocks noChangeArrowheads="1"/>
          </p:cNvSpPr>
          <p:nvPr userDrawn="1"/>
        </p:nvSpPr>
        <p:spPr bwMode="gray">
          <a:xfrm>
            <a:off x="7199313" y="1846263"/>
            <a:ext cx="1460500" cy="1462087"/>
          </a:xfrm>
          <a:prstGeom prst="rect">
            <a:avLst/>
          </a:prstGeom>
          <a:solidFill>
            <a:srgbClr val="DCED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56" name="Rectangle 332"/>
          <p:cNvSpPr>
            <a:spLocks noChangeArrowheads="1"/>
          </p:cNvSpPr>
          <p:nvPr userDrawn="1"/>
        </p:nvSpPr>
        <p:spPr bwMode="gray">
          <a:xfrm>
            <a:off x="4238625" y="1846263"/>
            <a:ext cx="1460500" cy="1462087"/>
          </a:xfrm>
          <a:prstGeom prst="rect">
            <a:avLst/>
          </a:prstGeom>
          <a:solidFill>
            <a:srgbClr val="669E1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grpSp>
        <p:nvGrpSpPr>
          <p:cNvPr id="57" name="Group 368"/>
          <p:cNvGrpSpPr>
            <a:grpSpLocks/>
          </p:cNvGrpSpPr>
          <p:nvPr userDrawn="1"/>
        </p:nvGrpSpPr>
        <p:grpSpPr bwMode="auto">
          <a:xfrm>
            <a:off x="428625" y="3211513"/>
            <a:ext cx="8256588" cy="119062"/>
            <a:chOff x="192" y="498"/>
            <a:chExt cx="5376" cy="78"/>
          </a:xfrm>
        </p:grpSpPr>
        <p:sp>
          <p:nvSpPr>
            <p:cNvPr id="58" name="Rectangle 369"/>
            <p:cNvSpPr>
              <a:spLocks noChangeArrowheads="1"/>
            </p:cNvSpPr>
            <p:nvPr/>
          </p:nvSpPr>
          <p:spPr bwMode="gray">
            <a:xfrm>
              <a:off x="192" y="498"/>
              <a:ext cx="1500" cy="78"/>
            </a:xfrm>
            <a:prstGeom prst="rect">
              <a:avLst/>
            </a:prstGeom>
            <a:solidFill>
              <a:srgbClr val="85A62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sp>
          <p:nvSpPr>
            <p:cNvPr id="59" name="Line 370"/>
            <p:cNvSpPr>
              <a:spLocks noChangeShapeType="1"/>
            </p:cNvSpPr>
            <p:nvPr/>
          </p:nvSpPr>
          <p:spPr bwMode="gray">
            <a:xfrm>
              <a:off x="192" y="576"/>
              <a:ext cx="5376" cy="0"/>
            </a:xfrm>
            <a:prstGeom prst="line">
              <a:avLst/>
            </a:prstGeom>
            <a:noFill/>
            <a:ln w="19050">
              <a:solidFill>
                <a:srgbClr val="85A620">
                  <a:lumMod val="60000"/>
                  <a:lumOff val="40000"/>
                </a:srgb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grpSp>
      <p:sp>
        <p:nvSpPr>
          <p:cNvPr id="60" name="Rectangle 380"/>
          <p:cNvSpPr>
            <a:spLocks noChangeArrowheads="1"/>
          </p:cNvSpPr>
          <p:nvPr userDrawn="1"/>
        </p:nvSpPr>
        <p:spPr bwMode="gray">
          <a:xfrm>
            <a:off x="5718175" y="357188"/>
            <a:ext cx="1460500" cy="1462087"/>
          </a:xfrm>
          <a:prstGeom prst="rect">
            <a:avLst/>
          </a:prstGeom>
          <a:solidFill>
            <a:srgbClr val="DCEDA8">
              <a:lumMod val="75000"/>
            </a:srgbClr>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ndParaRPr>
          </a:p>
        </p:txBody>
      </p:sp>
      <p:sp>
        <p:nvSpPr>
          <p:cNvPr id="61" name="矩形 381" descr="01"/>
          <p:cNvSpPr>
            <a:spLocks noChangeArrowheads="1"/>
          </p:cNvSpPr>
          <p:nvPr userDrawn="1"/>
        </p:nvSpPr>
        <p:spPr bwMode="gray">
          <a:xfrm>
            <a:off x="2763838" y="1846263"/>
            <a:ext cx="1460500" cy="14620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62" name="矩形 382" descr="02"/>
          <p:cNvSpPr>
            <a:spLocks noChangeArrowheads="1"/>
          </p:cNvSpPr>
          <p:nvPr userDrawn="1"/>
        </p:nvSpPr>
        <p:spPr bwMode="gray">
          <a:xfrm>
            <a:off x="5718175" y="1846263"/>
            <a:ext cx="1460500" cy="1462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63" name="Rectangle 380"/>
          <p:cNvSpPr>
            <a:spLocks noChangeArrowheads="1"/>
          </p:cNvSpPr>
          <p:nvPr userDrawn="1"/>
        </p:nvSpPr>
        <p:spPr bwMode="gray">
          <a:xfrm>
            <a:off x="4238625" y="357188"/>
            <a:ext cx="1460500" cy="14620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64" name="文本框 14"/>
          <p:cNvSpPr txBox="1">
            <a:spLocks noChangeArrowheads="1"/>
          </p:cNvSpPr>
          <p:nvPr userDrawn="1"/>
        </p:nvSpPr>
        <p:spPr bwMode="gray">
          <a:xfrm>
            <a:off x="338138" y="2905125"/>
            <a:ext cx="2438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defRPr/>
            </a:pPr>
            <a:r>
              <a:rPr lang="zh-CN" altLang="en-US" sz="1400" baseline="0" dirty="0" smtClean="0">
                <a:solidFill>
                  <a:srgbClr val="9EC426"/>
                </a:solidFill>
                <a:latin typeface="Arial" pitchFamily="34" charset="0"/>
                <a:ea typeface="黑体" pitchFamily="2" charset="-122"/>
              </a:rPr>
              <a:t>激发个人潜能 燃点企业动力</a:t>
            </a:r>
          </a:p>
        </p:txBody>
      </p:sp>
      <p:pic>
        <p:nvPicPr>
          <p:cNvPr id="65" name="Picture 13"/>
          <p:cNvPicPr>
            <a:picLocks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2088" y="209550"/>
            <a:ext cx="1951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3"/>
          <p:cNvSpPr>
            <a:spLocks noGrp="1" noChangeArrowheads="1"/>
          </p:cNvSpPr>
          <p:nvPr>
            <p:ph type="subTitle" idx="1"/>
          </p:nvPr>
        </p:nvSpPr>
        <p:spPr>
          <a:xfrm>
            <a:off x="428625" y="4678362"/>
            <a:ext cx="8231188" cy="1198909"/>
          </a:xfrm>
          <a:prstGeom prst="rect">
            <a:avLst/>
          </a:prstGeom>
        </p:spPr>
        <p:txBody>
          <a:bodyPr anchor="t" anchorCtr="0"/>
          <a:lstStyle>
            <a:lvl1pPr marL="0" indent="0" algn="r">
              <a:buFontTx/>
              <a:buNone/>
              <a:defRPr sz="2400" baseline="0">
                <a:latin typeface="Arial" pitchFamily="34" charset="0"/>
                <a:ea typeface="黑体" pitchFamily="2" charset="-122"/>
              </a:defRPr>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smtClean="0">
                <a:ln>
                  <a:noFill/>
                </a:ln>
                <a:solidFill>
                  <a:sysClr val="windowText" lastClr="000000"/>
                </a:solidFill>
                <a:effectLst/>
                <a:uLnTx/>
                <a:uFillTx/>
              </a:rPr>
              <a:t>单击此处编辑母版副标题样式</a:t>
            </a:r>
          </a:p>
        </p:txBody>
      </p:sp>
      <p:sp>
        <p:nvSpPr>
          <p:cNvPr id="68" name="矩形 5"/>
          <p:cNvSpPr>
            <a:spLocks noGrp="1" noChangeArrowheads="1"/>
          </p:cNvSpPr>
          <p:nvPr>
            <p:ph type="ftr" sz="quarter" idx="10"/>
          </p:nvPr>
        </p:nvSpPr>
        <p:spPr>
          <a:xfrm>
            <a:off x="3124200" y="6245225"/>
            <a:ext cx="2895600" cy="476250"/>
          </a:xfrm>
          <a:prstGeom prst="rect">
            <a:avLst/>
          </a:prstGeom>
        </p:spPr>
        <p:txBody>
          <a:bodyPr/>
          <a:lstStyle>
            <a:lvl1pPr algn="r">
              <a:defRPr sz="1000" b="1" baseline="0">
                <a:latin typeface="Arial" pitchFamily="34" charset="0"/>
              </a:defRPr>
            </a:lvl1pPr>
          </a:lstStyle>
          <a:p>
            <a:pPr>
              <a:defRPr/>
            </a:pPr>
            <a:endParaRPr lang="zh-CN" altLang="zh-CN" kern="0">
              <a:solidFill>
                <a:sysClr val="windowText" lastClr="000000"/>
              </a:solidFill>
            </a:endParaRPr>
          </a:p>
        </p:txBody>
      </p:sp>
      <p:sp>
        <p:nvSpPr>
          <p:cNvPr id="69" name="矩形 6"/>
          <p:cNvSpPr>
            <a:spLocks noGrp="1" noChangeArrowheads="1"/>
          </p:cNvSpPr>
          <p:nvPr>
            <p:ph type="sldNum" sz="quarter" idx="11"/>
          </p:nvPr>
        </p:nvSpPr>
        <p:spPr>
          <a:xfrm>
            <a:off x="6553200" y="6245225"/>
            <a:ext cx="2133600" cy="476250"/>
          </a:xfrm>
          <a:prstGeom prst="rect">
            <a:avLst/>
          </a:prstGeom>
        </p:spPr>
        <p:txBody>
          <a:bodyPr/>
          <a:lstStyle>
            <a:lvl1pPr algn="ctr">
              <a:defRPr sz="1000" baseline="0">
                <a:latin typeface="Arial" pitchFamily="34" charset="0"/>
                <a:ea typeface="宋体" charset="-122"/>
              </a:defRPr>
            </a:lvl1pPr>
          </a:lstStyle>
          <a:p>
            <a:pPr>
              <a:defRPr/>
            </a:pPr>
            <a:fld id="{A164FDDA-7B8C-42EA-8665-5D84922DBB3E}" type="slidenum">
              <a:rPr lang="en-US" altLang="zh-CN" kern="0" smtClean="0">
                <a:solidFill>
                  <a:sysClr val="windowText" lastClr="000000"/>
                </a:solidFill>
              </a:rPr>
              <a:pPr>
                <a:defRPr/>
              </a:pPr>
              <a:t>‹#›</a:t>
            </a:fld>
            <a:endParaRPr lang="en-US" altLang="zh-CN" kern="0">
              <a:solidFill>
                <a:sysClr val="windowText" lastClr="000000"/>
              </a:solidFill>
            </a:endParaRPr>
          </a:p>
        </p:txBody>
      </p:sp>
      <p:sp>
        <p:nvSpPr>
          <p:cNvPr id="70" name="矩形 4"/>
          <p:cNvSpPr>
            <a:spLocks noGrp="1" noChangeArrowheads="1"/>
          </p:cNvSpPr>
          <p:nvPr>
            <p:ph type="dt" sz="half" idx="12"/>
          </p:nvPr>
        </p:nvSpPr>
        <p:spPr>
          <a:xfrm>
            <a:off x="457200" y="6245225"/>
            <a:ext cx="2133600" cy="476250"/>
          </a:xfrm>
          <a:prstGeom prst="rect">
            <a:avLst/>
          </a:prstGeom>
        </p:spPr>
        <p:txBody>
          <a:bodyPr/>
          <a:lstStyle>
            <a:lvl1pPr>
              <a:defRPr sz="1000" baseline="0">
                <a:latin typeface="Arial" pitchFamily="34" charset="0"/>
                <a:ea typeface="宋体" charset="-122"/>
              </a:defRPr>
            </a:lvl1pPr>
          </a:lstStyle>
          <a:p>
            <a:pPr>
              <a:defRPr/>
            </a:pPr>
            <a:endParaRPr lang="en-US" altLang="zh-CN" kern="0">
              <a:solidFill>
                <a:sysClr val="windowText" lastClr="000000"/>
              </a:solidFill>
            </a:endParaRPr>
          </a:p>
        </p:txBody>
      </p:sp>
      <p:sp>
        <p:nvSpPr>
          <p:cNvPr id="71" name="标题 70"/>
          <p:cNvSpPr>
            <a:spLocks noGrp="1"/>
          </p:cNvSpPr>
          <p:nvPr>
            <p:ph type="title"/>
          </p:nvPr>
        </p:nvSpPr>
        <p:spPr>
          <a:xfrm>
            <a:off x="428625" y="3717032"/>
            <a:ext cx="8229599" cy="854968"/>
          </a:xfrm>
        </p:spPr>
        <p:txBody>
          <a:bodyPr>
            <a:normAutofit/>
          </a:bodyPr>
          <a:lstStyle>
            <a:lvl1pPr algn="r">
              <a:defRPr sz="3200" baseline="0">
                <a:solidFill>
                  <a:schemeClr val="accent1"/>
                </a:solidFill>
                <a:latin typeface="Arial" pitchFamily="34" charset="0"/>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718232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7345906-134C-42B6-8705-EEDE55825AFD}" type="datetimeFigureOut">
              <a:rPr lang="zh-CN" altLang="en-US" smtClean="0"/>
              <a:pPr/>
              <a:t>2014/2/9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6E0F29-556F-4D78-A054-AE21B5055377}" type="slidenum">
              <a:rPr lang="zh-CN" altLang="en-US" smtClean="0"/>
              <a:pPr/>
              <a:t>‹#›</a:t>
            </a:fld>
            <a:endParaRPr lang="zh-CN" altLang="en-US"/>
          </a:p>
        </p:txBody>
      </p:sp>
      <p:sp>
        <p:nvSpPr>
          <p:cNvPr id="17" name="副标题 7"/>
          <p:cNvSpPr txBox="1">
            <a:spLocks/>
          </p:cNvSpPr>
          <p:nvPr userDrawn="1"/>
        </p:nvSpPr>
        <p:spPr bwMode="auto">
          <a:xfrm>
            <a:off x="4140200" y="4654550"/>
            <a:ext cx="48958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60000"/>
              </a:lnSpc>
              <a:buFont typeface="Wingdings 2" pitchFamily="18" charset="2"/>
              <a:buNone/>
              <a:defRPr/>
            </a:pPr>
            <a:r>
              <a:rPr lang="zh-CN" altLang="en-US" sz="2000" smtClean="0">
                <a:latin typeface="微软雅黑" pitchFamily="34" charset="-122"/>
                <a:ea typeface="微软雅黑" pitchFamily="34" charset="-122"/>
              </a:rPr>
              <a:t>感谢您参与此培训！</a:t>
            </a:r>
            <a:endParaRPr lang="en-US" altLang="zh-CN" sz="2000" smtClean="0">
              <a:latin typeface="微软雅黑" pitchFamily="34" charset="-122"/>
              <a:ea typeface="微软雅黑" pitchFamily="34" charset="-122"/>
            </a:endParaRPr>
          </a:p>
          <a:p>
            <a:pPr eaLnBrk="1" hangingPunct="1">
              <a:lnSpc>
                <a:spcPct val="160000"/>
              </a:lnSpc>
              <a:buFont typeface="Wingdings 2" pitchFamily="18" charset="2"/>
              <a:buNone/>
              <a:defRPr/>
            </a:pPr>
            <a:r>
              <a:rPr lang="zh-CN" altLang="en-US" sz="2000" smtClean="0">
                <a:latin typeface="微软雅黑" pitchFamily="34" charset="-122"/>
                <a:ea typeface="微软雅黑" pitchFamily="34" charset="-122"/>
              </a:rPr>
              <a:t>您的意见与建议对我们非常重要。</a:t>
            </a:r>
            <a:endParaRPr lang="en-US" altLang="zh-CN" sz="2000" smtClean="0">
              <a:latin typeface="微软雅黑" pitchFamily="34" charset="-122"/>
              <a:ea typeface="微软雅黑" pitchFamily="34" charset="-122"/>
            </a:endParaRPr>
          </a:p>
          <a:p>
            <a:pPr eaLnBrk="1" hangingPunct="1">
              <a:lnSpc>
                <a:spcPct val="160000"/>
              </a:lnSpc>
              <a:buFont typeface="Wingdings 2" pitchFamily="18" charset="2"/>
              <a:buNone/>
              <a:defRPr/>
            </a:pPr>
            <a:r>
              <a:rPr lang="zh-CN" altLang="en-US" sz="2000" smtClean="0">
                <a:latin typeface="微软雅黑" pitchFamily="34" charset="-122"/>
                <a:ea typeface="微软雅黑" pitchFamily="34" charset="-122"/>
              </a:rPr>
              <a:t>请您填写反馈表。</a:t>
            </a:r>
          </a:p>
        </p:txBody>
      </p:sp>
      <p:sp>
        <p:nvSpPr>
          <p:cNvPr id="18" name="副标题 5"/>
          <p:cNvSpPr txBox="1">
            <a:spLocks/>
          </p:cNvSpPr>
          <p:nvPr userDrawn="1"/>
        </p:nvSpPr>
        <p:spPr bwMode="auto">
          <a:xfrm>
            <a:off x="755650" y="5227638"/>
            <a:ext cx="2808288"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defRPr/>
            </a:pPr>
            <a:r>
              <a:rPr lang="zh-CN" altLang="en-US" sz="2000" dirty="0" smtClean="0">
                <a:solidFill>
                  <a:srgbClr val="000000"/>
                </a:solidFill>
                <a:latin typeface="微软雅黑" pitchFamily="34" charset="-122"/>
                <a:ea typeface="微软雅黑" pitchFamily="34" charset="-122"/>
              </a:rPr>
              <a:t>嘉为</a:t>
            </a:r>
            <a:r>
              <a:rPr lang="en-US" altLang="zh-CN" sz="2000" dirty="0" smtClean="0">
                <a:solidFill>
                  <a:srgbClr val="000000"/>
                </a:solidFill>
                <a:latin typeface="微软雅黑" pitchFamily="34" charset="-122"/>
                <a:ea typeface="微软雅黑" pitchFamily="34" charset="-122"/>
              </a:rPr>
              <a:t>IT</a:t>
            </a:r>
            <a:r>
              <a:rPr lang="zh-CN" altLang="en-US" sz="2000" dirty="0" smtClean="0">
                <a:solidFill>
                  <a:srgbClr val="000000"/>
                </a:solidFill>
                <a:latin typeface="微软雅黑" pitchFamily="34" charset="-122"/>
                <a:ea typeface="微软雅黑" pitchFamily="34" charset="-122"/>
              </a:rPr>
              <a:t>培训学院</a:t>
            </a:r>
            <a:endParaRPr lang="en-US" altLang="zh-CN" sz="2000" dirty="0" smtClean="0">
              <a:solidFill>
                <a:srgbClr val="000000"/>
              </a:solidFill>
              <a:latin typeface="微软雅黑" pitchFamily="34" charset="-122"/>
              <a:ea typeface="微软雅黑" pitchFamily="34" charset="-122"/>
            </a:endParaRPr>
          </a:p>
          <a:p>
            <a:pPr eaLnBrk="1" hangingPunct="1">
              <a:lnSpc>
                <a:spcPct val="150000"/>
              </a:lnSpc>
              <a:defRPr/>
            </a:pPr>
            <a:r>
              <a:rPr lang="zh-CN" altLang="en-US" sz="1600" dirty="0" smtClean="0">
                <a:solidFill>
                  <a:srgbClr val="000000"/>
                </a:solidFill>
                <a:latin typeface="微软雅黑" pitchFamily="34" charset="-122"/>
                <a:ea typeface="微软雅黑" pitchFamily="34" charset="-122"/>
              </a:rPr>
              <a:t>激发个人潜能  燃点企业动力</a:t>
            </a:r>
            <a:endParaRPr lang="en-US" altLang="zh-CN" sz="2000" dirty="0" smtClean="0">
              <a:solidFill>
                <a:srgbClr val="000000"/>
              </a:solidFill>
              <a:latin typeface="微软雅黑" pitchFamily="34" charset="-122"/>
              <a:ea typeface="微软雅黑" pitchFamily="34" charset="-122"/>
            </a:endParaRPr>
          </a:p>
        </p:txBody>
      </p:sp>
      <p:cxnSp>
        <p:nvCxnSpPr>
          <p:cNvPr id="19" name="直接连接符​​ 7"/>
          <p:cNvCxnSpPr/>
          <p:nvPr userDrawn="1"/>
        </p:nvCxnSpPr>
        <p:spPr>
          <a:xfrm>
            <a:off x="3784600" y="4652963"/>
            <a:ext cx="0" cy="1584325"/>
          </a:xfrm>
          <a:prstGeom prst="line">
            <a:avLst/>
          </a:prstGeom>
          <a:ln>
            <a:solidFill>
              <a:srgbClr val="00AD03"/>
            </a:solidFill>
          </a:ln>
        </p:spPr>
        <p:style>
          <a:lnRef idx="1">
            <a:schemeClr val="accent1"/>
          </a:lnRef>
          <a:fillRef idx="0">
            <a:schemeClr val="accent1"/>
          </a:fillRef>
          <a:effectRef idx="0">
            <a:schemeClr val="accent1"/>
          </a:effectRef>
          <a:fontRef idx="minor">
            <a:schemeClr val="tx1"/>
          </a:fontRef>
        </p:style>
      </p:cxnSp>
      <p:sp>
        <p:nvSpPr>
          <p:cNvPr id="20" name="矩形 4"/>
          <p:cNvSpPr txBox="1">
            <a:spLocks/>
          </p:cNvSpPr>
          <p:nvPr userDrawn="1"/>
        </p:nvSpPr>
        <p:spPr bwMode="auto">
          <a:xfrm>
            <a:off x="428625" y="3587750"/>
            <a:ext cx="8264525" cy="719138"/>
          </a:xfrm>
          <a:prstGeom prst="rect">
            <a:avLst/>
          </a:prstGeom>
          <a:solidFill>
            <a:srgbClr val="B1D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800">
                <a:solidFill>
                  <a:srgbClr val="669E14"/>
                </a:solidFill>
                <a:latin typeface="+mj-lt"/>
                <a:ea typeface="+mj-ea"/>
                <a:cs typeface="+mj-cs"/>
              </a:defRPr>
            </a:lvl1pPr>
            <a:lvl2pPr algn="l" rtl="0" eaLnBrk="0" fontAlgn="base" hangingPunct="0">
              <a:spcBef>
                <a:spcPct val="0"/>
              </a:spcBef>
              <a:spcAft>
                <a:spcPct val="0"/>
              </a:spcAft>
              <a:defRPr sz="2800">
                <a:solidFill>
                  <a:srgbClr val="669E14"/>
                </a:solidFill>
                <a:latin typeface="Arial" charset="0"/>
                <a:ea typeface="微软雅黑" pitchFamily="34" charset="-122"/>
              </a:defRPr>
            </a:lvl2pPr>
            <a:lvl3pPr algn="l" rtl="0" eaLnBrk="0" fontAlgn="base" hangingPunct="0">
              <a:spcBef>
                <a:spcPct val="0"/>
              </a:spcBef>
              <a:spcAft>
                <a:spcPct val="0"/>
              </a:spcAft>
              <a:defRPr sz="2800">
                <a:solidFill>
                  <a:srgbClr val="669E14"/>
                </a:solidFill>
                <a:latin typeface="Arial" charset="0"/>
                <a:ea typeface="微软雅黑" pitchFamily="34" charset="-122"/>
              </a:defRPr>
            </a:lvl3pPr>
            <a:lvl4pPr algn="l" rtl="0" eaLnBrk="0" fontAlgn="base" hangingPunct="0">
              <a:spcBef>
                <a:spcPct val="0"/>
              </a:spcBef>
              <a:spcAft>
                <a:spcPct val="0"/>
              </a:spcAft>
              <a:defRPr sz="2800">
                <a:solidFill>
                  <a:srgbClr val="669E14"/>
                </a:solidFill>
                <a:latin typeface="Arial" charset="0"/>
                <a:ea typeface="微软雅黑" pitchFamily="34" charset="-122"/>
              </a:defRPr>
            </a:lvl4pPr>
            <a:lvl5pPr algn="l" rtl="0" eaLnBrk="0" fontAlgn="base" hangingPunct="0">
              <a:spcBef>
                <a:spcPct val="0"/>
              </a:spcBef>
              <a:spcAft>
                <a:spcPct val="0"/>
              </a:spcAft>
              <a:defRPr sz="2800">
                <a:solidFill>
                  <a:srgbClr val="669E14"/>
                </a:solidFill>
                <a:latin typeface="Arial" charset="0"/>
                <a:ea typeface="微软雅黑" pitchFamily="34" charset="-122"/>
              </a:defRPr>
            </a:lvl5pPr>
            <a:lvl6pPr marL="457200" algn="l" rtl="0" eaLnBrk="0" fontAlgn="base" hangingPunct="0">
              <a:spcBef>
                <a:spcPct val="0"/>
              </a:spcBef>
              <a:spcAft>
                <a:spcPct val="0"/>
              </a:spcAft>
              <a:defRPr sz="3200" b="1">
                <a:solidFill>
                  <a:srgbClr val="669E14"/>
                </a:solidFill>
                <a:latin typeface="Arial" charset="0"/>
                <a:ea typeface="微软雅黑" pitchFamily="34" charset="-122"/>
              </a:defRPr>
            </a:lvl6pPr>
            <a:lvl7pPr marL="914400" algn="l" rtl="0" eaLnBrk="0" fontAlgn="base" hangingPunct="0">
              <a:spcBef>
                <a:spcPct val="0"/>
              </a:spcBef>
              <a:spcAft>
                <a:spcPct val="0"/>
              </a:spcAft>
              <a:defRPr sz="3200" b="1">
                <a:solidFill>
                  <a:srgbClr val="669E14"/>
                </a:solidFill>
                <a:latin typeface="Arial" charset="0"/>
                <a:ea typeface="微软雅黑" pitchFamily="34" charset="-122"/>
              </a:defRPr>
            </a:lvl7pPr>
            <a:lvl8pPr marL="1371600" algn="l" rtl="0" eaLnBrk="0" fontAlgn="base" hangingPunct="0">
              <a:spcBef>
                <a:spcPct val="0"/>
              </a:spcBef>
              <a:spcAft>
                <a:spcPct val="0"/>
              </a:spcAft>
              <a:defRPr sz="3200" b="1">
                <a:solidFill>
                  <a:srgbClr val="669E14"/>
                </a:solidFill>
                <a:latin typeface="Arial" charset="0"/>
                <a:ea typeface="微软雅黑" pitchFamily="34" charset="-122"/>
              </a:defRPr>
            </a:lvl8pPr>
            <a:lvl9pPr marL="1828800" algn="l" rtl="0" eaLnBrk="0" fontAlgn="base" hangingPunct="0">
              <a:spcBef>
                <a:spcPct val="0"/>
              </a:spcBef>
              <a:spcAft>
                <a:spcPct val="0"/>
              </a:spcAft>
              <a:defRPr sz="3200" b="1">
                <a:solidFill>
                  <a:srgbClr val="669E14"/>
                </a:solidFill>
                <a:latin typeface="Arial" charset="0"/>
                <a:ea typeface="微软雅黑" pitchFamily="34" charset="-122"/>
              </a:defRPr>
            </a:lvl9pPr>
          </a:lstStyle>
          <a:p>
            <a:pPr algn="ctr">
              <a:defRPr/>
            </a:pPr>
            <a:r>
              <a:rPr lang="zh-CN" altLang="en-US" sz="3200" smtClean="0">
                <a:solidFill>
                  <a:srgbClr val="FFFFFF"/>
                </a:solidFill>
                <a:latin typeface="微软雅黑" pitchFamily="34" charset="-122"/>
                <a:ea typeface="微软雅黑" pitchFamily="34" charset="-122"/>
              </a:rPr>
              <a:t>谢谢！</a:t>
            </a:r>
            <a:endParaRPr lang="zh-CN" altLang="en-US" sz="3200" dirty="0" smtClean="0">
              <a:solidFill>
                <a:srgbClr val="FFFFFF"/>
              </a:solidFill>
              <a:latin typeface="微软雅黑" pitchFamily="34" charset="-122"/>
              <a:ea typeface="微软雅黑" pitchFamily="34" charset="-122"/>
            </a:endParaRPr>
          </a:p>
        </p:txBody>
      </p:sp>
      <p:sp>
        <p:nvSpPr>
          <p:cNvPr id="21" name="文本占位符 2"/>
          <p:cNvSpPr>
            <a:spLocks noGrp="1"/>
          </p:cNvSpPr>
          <p:nvPr>
            <p:ph type="body" sz="quarter" idx="13" hasCustomPrompt="1"/>
          </p:nvPr>
        </p:nvSpPr>
        <p:spPr>
          <a:xfrm>
            <a:off x="755650" y="4797152"/>
            <a:ext cx="2592214" cy="475236"/>
          </a:xfrm>
        </p:spPr>
        <p:txBody>
          <a:bodyPr/>
          <a:lstStyle>
            <a:lvl1pPr marL="0" indent="0">
              <a:lnSpc>
                <a:spcPct val="100000"/>
              </a:lnSpc>
              <a:buNone/>
              <a:defRPr>
                <a:latin typeface="微软雅黑" pitchFamily="34" charset="-122"/>
                <a:ea typeface="微软雅黑" pitchFamily="34" charset="-122"/>
              </a:defRPr>
            </a:lvl1pPr>
          </a:lstStyle>
          <a:p>
            <a:pPr lvl="0"/>
            <a:r>
              <a:rPr lang="zh-CN" altLang="en-US" dirty="0" smtClean="0"/>
              <a:t>讲师姓名</a:t>
            </a:r>
          </a:p>
        </p:txBody>
      </p:sp>
      <p:sp>
        <p:nvSpPr>
          <p:cNvPr id="22" name="Rectangle 427"/>
          <p:cNvSpPr>
            <a:spLocks noChangeArrowheads="1"/>
          </p:cNvSpPr>
          <p:nvPr userDrawn="1"/>
        </p:nvSpPr>
        <p:spPr bwMode="gray">
          <a:xfrm>
            <a:off x="7199313" y="1846263"/>
            <a:ext cx="1460500" cy="1462087"/>
          </a:xfrm>
          <a:prstGeom prst="rect">
            <a:avLst/>
          </a:prstGeom>
          <a:solidFill>
            <a:srgbClr val="DCED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23" name="Rectangle 332"/>
          <p:cNvSpPr>
            <a:spLocks noChangeArrowheads="1"/>
          </p:cNvSpPr>
          <p:nvPr userDrawn="1"/>
        </p:nvSpPr>
        <p:spPr bwMode="gray">
          <a:xfrm>
            <a:off x="4238625" y="1846263"/>
            <a:ext cx="1460500" cy="1462087"/>
          </a:xfrm>
          <a:prstGeom prst="rect">
            <a:avLst/>
          </a:prstGeom>
          <a:solidFill>
            <a:srgbClr val="669E1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grpSp>
        <p:nvGrpSpPr>
          <p:cNvPr id="24" name="Group 368"/>
          <p:cNvGrpSpPr>
            <a:grpSpLocks/>
          </p:cNvGrpSpPr>
          <p:nvPr userDrawn="1"/>
        </p:nvGrpSpPr>
        <p:grpSpPr bwMode="auto">
          <a:xfrm>
            <a:off x="428625" y="3211513"/>
            <a:ext cx="8256588" cy="119062"/>
            <a:chOff x="192" y="498"/>
            <a:chExt cx="5376" cy="78"/>
          </a:xfrm>
        </p:grpSpPr>
        <p:sp>
          <p:nvSpPr>
            <p:cNvPr id="25" name="Rectangle 369"/>
            <p:cNvSpPr>
              <a:spLocks noChangeArrowheads="1"/>
            </p:cNvSpPr>
            <p:nvPr/>
          </p:nvSpPr>
          <p:spPr bwMode="gray">
            <a:xfrm>
              <a:off x="192" y="498"/>
              <a:ext cx="1500" cy="78"/>
            </a:xfrm>
            <a:prstGeom prst="rect">
              <a:avLst/>
            </a:prstGeom>
            <a:solidFill>
              <a:srgbClr val="85A62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sp>
          <p:nvSpPr>
            <p:cNvPr id="26" name="Line 370"/>
            <p:cNvSpPr>
              <a:spLocks noChangeShapeType="1"/>
            </p:cNvSpPr>
            <p:nvPr/>
          </p:nvSpPr>
          <p:spPr bwMode="gray">
            <a:xfrm>
              <a:off x="192" y="576"/>
              <a:ext cx="5376" cy="0"/>
            </a:xfrm>
            <a:prstGeom prst="line">
              <a:avLst/>
            </a:prstGeom>
            <a:noFill/>
            <a:ln w="19050">
              <a:solidFill>
                <a:srgbClr val="85A620">
                  <a:lumMod val="60000"/>
                  <a:lumOff val="40000"/>
                </a:srgb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grpSp>
      <p:sp>
        <p:nvSpPr>
          <p:cNvPr id="27" name="Rectangle 380"/>
          <p:cNvSpPr>
            <a:spLocks noChangeArrowheads="1"/>
          </p:cNvSpPr>
          <p:nvPr userDrawn="1"/>
        </p:nvSpPr>
        <p:spPr bwMode="gray">
          <a:xfrm>
            <a:off x="5718175" y="357188"/>
            <a:ext cx="1460500" cy="1462087"/>
          </a:xfrm>
          <a:prstGeom prst="rect">
            <a:avLst/>
          </a:prstGeom>
          <a:solidFill>
            <a:srgbClr val="DCEDA8">
              <a:lumMod val="75000"/>
            </a:srgbClr>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ndParaRPr>
          </a:p>
        </p:txBody>
      </p:sp>
      <p:sp>
        <p:nvSpPr>
          <p:cNvPr id="28" name="矩形 381" descr="01"/>
          <p:cNvSpPr>
            <a:spLocks noChangeArrowheads="1"/>
          </p:cNvSpPr>
          <p:nvPr userDrawn="1"/>
        </p:nvSpPr>
        <p:spPr bwMode="gray">
          <a:xfrm>
            <a:off x="2763838" y="1846263"/>
            <a:ext cx="1460500" cy="14620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29" name="矩形 382" descr="02"/>
          <p:cNvSpPr>
            <a:spLocks noChangeArrowheads="1"/>
          </p:cNvSpPr>
          <p:nvPr userDrawn="1"/>
        </p:nvSpPr>
        <p:spPr bwMode="gray">
          <a:xfrm>
            <a:off x="5718175" y="1846263"/>
            <a:ext cx="1460500" cy="1462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30" name="Rectangle 380"/>
          <p:cNvSpPr>
            <a:spLocks noChangeArrowheads="1"/>
          </p:cNvSpPr>
          <p:nvPr userDrawn="1"/>
        </p:nvSpPr>
        <p:spPr bwMode="gray">
          <a:xfrm>
            <a:off x="4238625" y="357188"/>
            <a:ext cx="1460500" cy="14620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31" name="文本框 14"/>
          <p:cNvSpPr txBox="1">
            <a:spLocks noChangeArrowheads="1"/>
          </p:cNvSpPr>
          <p:nvPr userDrawn="1"/>
        </p:nvSpPr>
        <p:spPr bwMode="gray">
          <a:xfrm>
            <a:off x="338138" y="2905125"/>
            <a:ext cx="2438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defRPr/>
            </a:pPr>
            <a:r>
              <a:rPr lang="zh-CN" altLang="en-US" sz="1400" baseline="0" dirty="0" smtClean="0">
                <a:solidFill>
                  <a:srgbClr val="9EC426"/>
                </a:solidFill>
                <a:latin typeface="Arial" pitchFamily="34" charset="0"/>
                <a:ea typeface="黑体" pitchFamily="2" charset="-122"/>
              </a:rPr>
              <a:t>激发个人潜能 燃点企业动力</a:t>
            </a:r>
          </a:p>
        </p:txBody>
      </p:sp>
      <p:pic>
        <p:nvPicPr>
          <p:cNvPr id="32" name="Picture 13"/>
          <p:cNvPicPr>
            <a:picLocks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2088" y="209550"/>
            <a:ext cx="1951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750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8" name="矩形 7"/>
          <p:cNvSpPr/>
          <p:nvPr userDrawn="1"/>
        </p:nvSpPr>
        <p:spPr>
          <a:xfrm>
            <a:off x="2413000" y="0"/>
            <a:ext cx="6731000" cy="68659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连接符 8"/>
          <p:cNvCxnSpPr/>
          <p:nvPr userDrawn="1"/>
        </p:nvCxnSpPr>
        <p:spPr>
          <a:xfrm>
            <a:off x="24130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4802188"/>
            <a:ext cx="2413001"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userDrawn="1"/>
        </p:nvSpPr>
        <p:spPr bwMode="auto">
          <a:xfrm>
            <a:off x="741363" y="388938"/>
            <a:ext cx="67786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3200" dirty="0" smtClean="0">
                <a:solidFill>
                  <a:schemeClr val="accent1"/>
                </a:solidFill>
                <a:latin typeface="微软雅黑" pitchFamily="34" charset="-122"/>
                <a:ea typeface="微软雅黑" pitchFamily="34" charset="-122"/>
              </a:rPr>
              <a:t>目 录</a:t>
            </a:r>
          </a:p>
        </p:txBody>
      </p:sp>
      <p:sp>
        <p:nvSpPr>
          <p:cNvPr id="7" name="文本占位符 6"/>
          <p:cNvSpPr>
            <a:spLocks noGrp="1"/>
          </p:cNvSpPr>
          <p:nvPr>
            <p:ph type="body" sz="quarter" idx="13"/>
          </p:nvPr>
        </p:nvSpPr>
        <p:spPr>
          <a:xfrm>
            <a:off x="2843808" y="554038"/>
            <a:ext cx="5832648" cy="5611266"/>
          </a:xfrm>
          <a:noFill/>
          <a:ln>
            <a:noFill/>
          </a:ln>
        </p:spPr>
        <p:txBody>
          <a:bodyPr vert="horz" lIns="274320" tIns="0" rIns="92985" bIns="46493" rtlCol="0">
            <a:normAutofit/>
          </a:bodyPr>
          <a:lstStyle>
            <a:lvl1pPr>
              <a:defRPr lang="zh-CN" altLang="en-US" sz="2000" b="0" baseline="0" smtClean="0">
                <a:solidFill>
                  <a:srgbClr val="87B226"/>
                </a:solidFill>
                <a:cs typeface="Arial" charset="0"/>
              </a:defRPr>
            </a:lvl1pPr>
            <a:lvl2pPr>
              <a:defRPr lang="zh-CN" altLang="en-US" smtClean="0"/>
            </a:lvl2pPr>
            <a:lvl3pPr>
              <a:defRPr lang="zh-CN" altLang="en-US" smtClean="0"/>
            </a:lvl3pPr>
            <a:lvl4pPr>
              <a:defRPr lang="zh-CN" altLang="en-US" smtClean="0"/>
            </a:lvl4pPr>
            <a:lvl5pPr>
              <a:defRPr lang="zh-CN" altLang="en-US"/>
            </a:lvl5pPr>
          </a:lstStyle>
          <a:p>
            <a:pPr marL="0" lvl="0" indent="0">
              <a:buNone/>
            </a:pPr>
            <a:r>
              <a:rPr lang="zh-CN" altLang="en-US" dirty="0" smtClean="0"/>
              <a:t>单击此处编辑母版文本样式</a:t>
            </a:r>
          </a:p>
        </p:txBody>
      </p:sp>
    </p:spTree>
    <p:extLst>
      <p:ext uri="{BB962C8B-B14F-4D97-AF65-F5344CB8AC3E}">
        <p14:creationId xmlns:p14="http://schemas.microsoft.com/office/powerpoint/2010/main" val="365030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7345906-134C-42B6-8705-EEDE55825AFD}" type="datetimeFigureOut">
              <a:rPr lang="zh-CN" altLang="en-US" smtClean="0"/>
              <a:t>2014/2/9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6E0F29-556F-4D78-A054-AE21B5055377}" type="slidenum">
              <a:rPr lang="zh-CN" altLang="en-US" smtClean="0"/>
              <a:t>‹#›</a:t>
            </a:fld>
            <a:endParaRPr lang="zh-CN" altLang="en-US"/>
          </a:p>
        </p:txBody>
      </p:sp>
    </p:spTree>
    <p:extLst>
      <p:ext uri="{BB962C8B-B14F-4D97-AF65-F5344CB8AC3E}">
        <p14:creationId xmlns:p14="http://schemas.microsoft.com/office/powerpoint/2010/main" val="270445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25538" y="1125538"/>
            <a:ext cx="7262812" cy="681037"/>
          </a:xfrm>
        </p:spPr>
        <p:txBody>
          <a:bodyPr anchor="ctr" anchorCtr="0"/>
          <a:lstStyle>
            <a:lvl1pPr algn="l">
              <a:defRPr sz="2800" b="0" cap="all" baseline="0">
                <a:latin typeface="Arial" pitchFamily="34" charset="0"/>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125538" y="2144837"/>
            <a:ext cx="7262812" cy="3660651"/>
          </a:xfrm>
          <a:noFill/>
          <a:ln>
            <a:noFill/>
          </a:ln>
        </p:spPr>
        <p:txBody>
          <a:bodyPr vert="horz" wrap="square" lIns="91440" tIns="45720" rIns="91440" bIns="45720" numCol="1" anchor="t" anchorCtr="0" compatLnSpc="1">
            <a:prstTxWarp prst="textNoShape">
              <a:avLst/>
            </a:prstTxWarp>
          </a:bodyPr>
          <a:lstStyle>
            <a:lvl1pPr>
              <a:defRPr lang="zh-CN" altLang="en-US" baseline="0" smtClean="0">
                <a:latin typeface="Arial" pitchFamily="34" charset="0"/>
              </a:defRPr>
            </a:lvl1pPr>
          </a:lstStyle>
          <a:p>
            <a:pPr lvl="0" eaLnBrk="0" fontAlgn="base" hangingPunct="0">
              <a:spcAft>
                <a:spcPct val="0"/>
              </a:spcAft>
            </a:pPr>
            <a:r>
              <a:rPr lang="zh-CN" altLang="en-US" smtClean="0"/>
              <a:t>单击此处编辑母版文本样式</a:t>
            </a:r>
          </a:p>
        </p:txBody>
      </p:sp>
      <p:sp>
        <p:nvSpPr>
          <p:cNvPr id="4" name="日期占位符 3"/>
          <p:cNvSpPr>
            <a:spLocks noGrp="1"/>
          </p:cNvSpPr>
          <p:nvPr>
            <p:ph type="dt" sz="half" idx="10"/>
          </p:nvPr>
        </p:nvSpPr>
        <p:spPr/>
        <p:txBody>
          <a:bodyPr/>
          <a:lstStyle>
            <a:lvl1pPr>
              <a:defRPr baseline="0">
                <a:latin typeface="Arial" pitchFamily="34" charset="0"/>
              </a:defRPr>
            </a:lvl1pPr>
          </a:lstStyle>
          <a:p>
            <a:fld id="{27345906-134C-42B6-8705-EEDE55825AFD}" type="datetimeFigureOut">
              <a:rPr lang="zh-CN" altLang="en-US" smtClean="0"/>
              <a:pPr/>
              <a:t>2014/2/9</a:t>
            </a:fld>
            <a:endParaRPr lang="zh-CN" altLang="en-US"/>
          </a:p>
        </p:txBody>
      </p:sp>
      <p:sp>
        <p:nvSpPr>
          <p:cNvPr id="5" name="页脚占位符 4"/>
          <p:cNvSpPr>
            <a:spLocks noGrp="1"/>
          </p:cNvSpPr>
          <p:nvPr>
            <p:ph type="ftr" sz="quarter" idx="11"/>
          </p:nvPr>
        </p:nvSpPr>
        <p:spPr/>
        <p:txBody>
          <a:bodyPr/>
          <a:lstStyle>
            <a:lvl1pPr>
              <a:defRPr baseline="0">
                <a:latin typeface="Arial" pitchFamily="34" charset="0"/>
              </a:defRPr>
            </a:lvl1pPr>
          </a:lstStyle>
          <a:p>
            <a:endParaRPr lang="zh-CN" altLang="en-US"/>
          </a:p>
        </p:txBody>
      </p:sp>
      <p:sp>
        <p:nvSpPr>
          <p:cNvPr id="6" name="灯片编号占位符 5"/>
          <p:cNvSpPr>
            <a:spLocks noGrp="1"/>
          </p:cNvSpPr>
          <p:nvPr>
            <p:ph type="sldNum" sz="quarter" idx="12"/>
          </p:nvPr>
        </p:nvSpPr>
        <p:spPr/>
        <p:txBody>
          <a:bodyPr/>
          <a:lstStyle>
            <a:lvl1pPr>
              <a:defRPr baseline="0">
                <a:latin typeface="Arial" pitchFamily="34" charset="0"/>
              </a:defRPr>
            </a:lvl1pPr>
          </a:lstStyle>
          <a:p>
            <a:fld id="{BC6E0F29-556F-4D78-A054-AE21B5055377}" type="slidenum">
              <a:rPr lang="zh-CN" altLang="en-US" smtClean="0"/>
              <a:pPr/>
              <a:t>‹#›</a:t>
            </a:fld>
            <a:endParaRPr lang="zh-CN" altLang="en-US"/>
          </a:p>
        </p:txBody>
      </p:sp>
      <p:sp>
        <p:nvSpPr>
          <p:cNvPr id="7" name="矩形 6"/>
          <p:cNvSpPr/>
          <p:nvPr userDrawn="1"/>
        </p:nvSpPr>
        <p:spPr>
          <a:xfrm>
            <a:off x="8897938" y="0"/>
            <a:ext cx="246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aseline="0">
              <a:latin typeface="Arial" pitchFamily="34" charset="0"/>
            </a:endParaRPr>
          </a:p>
        </p:txBody>
      </p:sp>
      <p:cxnSp>
        <p:nvCxnSpPr>
          <p:cNvPr id="8" name="直接连接符 7"/>
          <p:cNvCxnSpPr/>
          <p:nvPr userDrawn="1"/>
        </p:nvCxnSpPr>
        <p:spPr>
          <a:xfrm>
            <a:off x="468313" y="1989138"/>
            <a:ext cx="7920037" cy="0"/>
          </a:xfrm>
          <a:prstGeom prst="line">
            <a:avLst/>
          </a:prstGeom>
          <a:ln>
            <a:solidFill>
              <a:srgbClr val="00AD0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V="1">
            <a:off x="971550" y="1125538"/>
            <a:ext cx="0" cy="4679950"/>
          </a:xfrm>
          <a:prstGeom prst="line">
            <a:avLst/>
          </a:prstGeom>
          <a:ln>
            <a:solidFill>
              <a:srgbClr val="00AD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02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7345906-134C-42B6-8705-EEDE55825AFD}" type="datetimeFigureOut">
              <a:rPr lang="zh-CN" altLang="en-US" smtClean="0"/>
              <a:t>2014/2/9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6E0F29-556F-4D78-A054-AE21B5055377}" type="slidenum">
              <a:rPr lang="zh-CN" altLang="en-US" smtClean="0"/>
              <a:t>‹#›</a:t>
            </a:fld>
            <a:endParaRPr lang="zh-CN" altLang="en-US"/>
          </a:p>
        </p:txBody>
      </p:sp>
    </p:spTree>
    <p:extLst>
      <p:ext uri="{BB962C8B-B14F-4D97-AF65-F5344CB8AC3E}">
        <p14:creationId xmlns:p14="http://schemas.microsoft.com/office/powerpoint/2010/main" val="179957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7345906-134C-42B6-8705-EEDE55825AFD}" type="datetimeFigureOut">
              <a:rPr lang="zh-CN" altLang="en-US" smtClean="0"/>
              <a:t>2014/2/9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6E0F29-556F-4D78-A054-AE21B5055377}" type="slidenum">
              <a:rPr lang="zh-CN" altLang="en-US" smtClean="0"/>
              <a:t>‹#›</a:t>
            </a:fld>
            <a:endParaRPr lang="zh-CN" altLang="en-US"/>
          </a:p>
        </p:txBody>
      </p:sp>
    </p:spTree>
    <p:extLst>
      <p:ext uri="{BB962C8B-B14F-4D97-AF65-F5344CB8AC3E}">
        <p14:creationId xmlns:p14="http://schemas.microsoft.com/office/powerpoint/2010/main" val="194566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7345906-134C-42B6-8705-EEDE55825AFD}" type="datetimeFigureOut">
              <a:rPr lang="zh-CN" altLang="en-US" smtClean="0"/>
              <a:t>2014/2/9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6E0F29-556F-4D78-A054-AE21B5055377}" type="slidenum">
              <a:rPr lang="zh-CN" altLang="en-US" smtClean="0"/>
              <a:t>‹#›</a:t>
            </a:fld>
            <a:endParaRPr lang="zh-CN" altLang="en-US"/>
          </a:p>
        </p:txBody>
      </p:sp>
    </p:spTree>
    <p:extLst>
      <p:ext uri="{BB962C8B-B14F-4D97-AF65-F5344CB8AC3E}">
        <p14:creationId xmlns:p14="http://schemas.microsoft.com/office/powerpoint/2010/main" val="364344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345906-134C-42B6-8705-EEDE55825AFD}" type="datetimeFigureOut">
              <a:rPr lang="zh-CN" altLang="en-US" smtClean="0"/>
              <a:t>2014/2/9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6E0F29-556F-4D78-A054-AE21B5055377}" type="slidenum">
              <a:rPr lang="zh-CN" altLang="en-US" smtClean="0"/>
              <a:t>‹#›</a:t>
            </a:fld>
            <a:endParaRPr lang="zh-CN" altLang="en-US"/>
          </a:p>
        </p:txBody>
      </p:sp>
    </p:spTree>
    <p:extLst>
      <p:ext uri="{BB962C8B-B14F-4D97-AF65-F5344CB8AC3E}">
        <p14:creationId xmlns:p14="http://schemas.microsoft.com/office/powerpoint/2010/main" val="232210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问答">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7345906-134C-42B6-8705-EEDE55825AFD}" type="datetimeFigureOut">
              <a:rPr lang="zh-CN" altLang="en-US" smtClean="0"/>
              <a:pPr/>
              <a:t>2014/2/9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6E0F29-556F-4D78-A054-AE21B5055377}" type="slidenum">
              <a:rPr lang="zh-CN" altLang="en-US" smtClean="0"/>
              <a:pPr/>
              <a:t>‹#›</a:t>
            </a:fld>
            <a:endParaRPr lang="zh-CN" altLang="en-US"/>
          </a:p>
        </p:txBody>
      </p:sp>
      <p:sp>
        <p:nvSpPr>
          <p:cNvPr id="20" name="矩形 4"/>
          <p:cNvSpPr txBox="1">
            <a:spLocks/>
          </p:cNvSpPr>
          <p:nvPr userDrawn="1"/>
        </p:nvSpPr>
        <p:spPr bwMode="auto">
          <a:xfrm>
            <a:off x="0" y="2061790"/>
            <a:ext cx="9143999" cy="1367210"/>
          </a:xfrm>
          <a:prstGeom prst="rect">
            <a:avLst/>
          </a:prstGeom>
          <a:solidFill>
            <a:srgbClr val="B1D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800">
                <a:solidFill>
                  <a:srgbClr val="669E14"/>
                </a:solidFill>
                <a:latin typeface="+mj-lt"/>
                <a:ea typeface="+mj-ea"/>
                <a:cs typeface="+mj-cs"/>
              </a:defRPr>
            </a:lvl1pPr>
            <a:lvl2pPr algn="l" rtl="0" eaLnBrk="0" fontAlgn="base" hangingPunct="0">
              <a:spcBef>
                <a:spcPct val="0"/>
              </a:spcBef>
              <a:spcAft>
                <a:spcPct val="0"/>
              </a:spcAft>
              <a:defRPr sz="2800">
                <a:solidFill>
                  <a:srgbClr val="669E14"/>
                </a:solidFill>
                <a:latin typeface="Arial" charset="0"/>
                <a:ea typeface="微软雅黑" pitchFamily="34" charset="-122"/>
              </a:defRPr>
            </a:lvl2pPr>
            <a:lvl3pPr algn="l" rtl="0" eaLnBrk="0" fontAlgn="base" hangingPunct="0">
              <a:spcBef>
                <a:spcPct val="0"/>
              </a:spcBef>
              <a:spcAft>
                <a:spcPct val="0"/>
              </a:spcAft>
              <a:defRPr sz="2800">
                <a:solidFill>
                  <a:srgbClr val="669E14"/>
                </a:solidFill>
                <a:latin typeface="Arial" charset="0"/>
                <a:ea typeface="微软雅黑" pitchFamily="34" charset="-122"/>
              </a:defRPr>
            </a:lvl3pPr>
            <a:lvl4pPr algn="l" rtl="0" eaLnBrk="0" fontAlgn="base" hangingPunct="0">
              <a:spcBef>
                <a:spcPct val="0"/>
              </a:spcBef>
              <a:spcAft>
                <a:spcPct val="0"/>
              </a:spcAft>
              <a:defRPr sz="2800">
                <a:solidFill>
                  <a:srgbClr val="669E14"/>
                </a:solidFill>
                <a:latin typeface="Arial" charset="0"/>
                <a:ea typeface="微软雅黑" pitchFamily="34" charset="-122"/>
              </a:defRPr>
            </a:lvl4pPr>
            <a:lvl5pPr algn="l" rtl="0" eaLnBrk="0" fontAlgn="base" hangingPunct="0">
              <a:spcBef>
                <a:spcPct val="0"/>
              </a:spcBef>
              <a:spcAft>
                <a:spcPct val="0"/>
              </a:spcAft>
              <a:defRPr sz="2800">
                <a:solidFill>
                  <a:srgbClr val="669E14"/>
                </a:solidFill>
                <a:latin typeface="Arial" charset="0"/>
                <a:ea typeface="微软雅黑" pitchFamily="34" charset="-122"/>
              </a:defRPr>
            </a:lvl5pPr>
            <a:lvl6pPr marL="457200" algn="l" rtl="0" eaLnBrk="0" fontAlgn="base" hangingPunct="0">
              <a:spcBef>
                <a:spcPct val="0"/>
              </a:spcBef>
              <a:spcAft>
                <a:spcPct val="0"/>
              </a:spcAft>
              <a:defRPr sz="3200" b="1">
                <a:solidFill>
                  <a:srgbClr val="669E14"/>
                </a:solidFill>
                <a:latin typeface="Arial" charset="0"/>
                <a:ea typeface="微软雅黑" pitchFamily="34" charset="-122"/>
              </a:defRPr>
            </a:lvl6pPr>
            <a:lvl7pPr marL="914400" algn="l" rtl="0" eaLnBrk="0" fontAlgn="base" hangingPunct="0">
              <a:spcBef>
                <a:spcPct val="0"/>
              </a:spcBef>
              <a:spcAft>
                <a:spcPct val="0"/>
              </a:spcAft>
              <a:defRPr sz="3200" b="1">
                <a:solidFill>
                  <a:srgbClr val="669E14"/>
                </a:solidFill>
                <a:latin typeface="Arial" charset="0"/>
                <a:ea typeface="微软雅黑" pitchFamily="34" charset="-122"/>
              </a:defRPr>
            </a:lvl7pPr>
            <a:lvl8pPr marL="1371600" algn="l" rtl="0" eaLnBrk="0" fontAlgn="base" hangingPunct="0">
              <a:spcBef>
                <a:spcPct val="0"/>
              </a:spcBef>
              <a:spcAft>
                <a:spcPct val="0"/>
              </a:spcAft>
              <a:defRPr sz="3200" b="1">
                <a:solidFill>
                  <a:srgbClr val="669E14"/>
                </a:solidFill>
                <a:latin typeface="Arial" charset="0"/>
                <a:ea typeface="微软雅黑" pitchFamily="34" charset="-122"/>
              </a:defRPr>
            </a:lvl8pPr>
            <a:lvl9pPr marL="1828800" algn="l" rtl="0" eaLnBrk="0" fontAlgn="base" hangingPunct="0">
              <a:spcBef>
                <a:spcPct val="0"/>
              </a:spcBef>
              <a:spcAft>
                <a:spcPct val="0"/>
              </a:spcAft>
              <a:defRPr sz="3200" b="1">
                <a:solidFill>
                  <a:srgbClr val="669E14"/>
                </a:solidFill>
                <a:latin typeface="Arial" charset="0"/>
                <a:ea typeface="微软雅黑" pitchFamily="34" charset="-122"/>
              </a:defRPr>
            </a:lvl9pPr>
          </a:lstStyle>
          <a:p>
            <a:pPr algn="ctr">
              <a:defRPr/>
            </a:pPr>
            <a:r>
              <a:rPr lang="en-US" altLang="zh-CN" sz="3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Q &amp; A</a:t>
            </a:r>
            <a:endParaRPr lang="zh-CN" altLang="en-US" sz="3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pic>
        <p:nvPicPr>
          <p:cNvPr id="32" name="Picture 13"/>
          <p:cNvPicPr>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2088" y="209550"/>
            <a:ext cx="19510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userDrawn="1"/>
        </p:nvSpPr>
        <p:spPr>
          <a:xfrm>
            <a:off x="837423" y="3789040"/>
            <a:ext cx="2492375" cy="743986"/>
          </a:xfrm>
          <a:prstGeom prst="rect">
            <a:avLst/>
          </a:prstGeom>
          <a:noFill/>
          <a:ln>
            <a:noFill/>
          </a:ln>
        </p:spPr>
        <p:txBody>
          <a:bodyPr>
            <a:spAutoFit/>
          </a:bodyPr>
          <a:lstStyle>
            <a:lvl1pPr marL="0" indent="0" defTabSz="-13873163" eaLnBrk="0" hangingPunct="0">
              <a:lnSpc>
                <a:spcPct val="150000"/>
              </a:lnSpc>
              <a:buFont typeface="Arial" charset="0"/>
              <a:buNone/>
              <a:defRPr sz="3600">
                <a:latin typeface="微软雅黑" pitchFamily="34" charset="-122"/>
                <a:ea typeface="微软雅黑" pitchFamily="34" charset="-122"/>
              </a:defRPr>
            </a:lvl1pPr>
            <a:lvl2pPr marL="742950" indent="-285750" eaLnBrk="0" hangingPunct="0">
              <a:lnSpc>
                <a:spcPct val="150000"/>
              </a:lnSpc>
              <a:spcBef>
                <a:spcPct val="20000"/>
              </a:spcBef>
              <a:buFont typeface="Arial" charset="0"/>
              <a:buChar char="–"/>
              <a:defRPr sz="2000">
                <a:latin typeface="Arial" pitchFamily="34" charset="0"/>
                <a:ea typeface="微软雅黑" pitchFamily="34" charset="-122"/>
              </a:defRPr>
            </a:lvl2pPr>
            <a:lvl3pPr marL="1143000" indent="-228600" eaLnBrk="0" hangingPunct="0">
              <a:lnSpc>
                <a:spcPct val="150000"/>
              </a:lnSpc>
              <a:spcBef>
                <a:spcPct val="20000"/>
              </a:spcBef>
              <a:buFont typeface="Arial" charset="0"/>
              <a:buChar char="•"/>
              <a:defRPr>
                <a:latin typeface="Arial" pitchFamily="34" charset="0"/>
                <a:ea typeface="微软雅黑" pitchFamily="34" charset="-122"/>
              </a:defRPr>
            </a:lvl3pPr>
            <a:lvl4pPr marL="1600200" indent="-228600" eaLnBrk="0" hangingPunct="0">
              <a:lnSpc>
                <a:spcPct val="150000"/>
              </a:lnSpc>
              <a:spcBef>
                <a:spcPct val="20000"/>
              </a:spcBef>
              <a:buFont typeface="Arial" charset="0"/>
              <a:buChar char="–"/>
              <a:defRPr sz="1600">
                <a:latin typeface="Arial" pitchFamily="34" charset="0"/>
                <a:ea typeface="微软雅黑" pitchFamily="34" charset="-122"/>
              </a:defRPr>
            </a:lvl4pPr>
            <a:lvl5pPr marL="2057400" indent="-228600" eaLnBrk="0" hangingPunct="0">
              <a:lnSpc>
                <a:spcPct val="150000"/>
              </a:lnSpc>
              <a:spcBef>
                <a:spcPct val="20000"/>
              </a:spcBef>
              <a:buFont typeface="Arial" charset="0"/>
              <a:buChar char="»"/>
              <a:defRPr sz="1600">
                <a:latin typeface="Arial" pitchFamily="34" charset="0"/>
                <a:ea typeface="微软雅黑" pitchFamily="34" charset="-122"/>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a:defRPr/>
            </a:pPr>
            <a:r>
              <a:rPr lang="zh-CN" altLang="en-US" sz="3200" dirty="0" smtClean="0"/>
              <a:t>提问及答疑</a:t>
            </a:r>
            <a:endParaRPr lang="zh-CN" altLang="en-US" sz="3200" dirty="0"/>
          </a:p>
        </p:txBody>
      </p:sp>
    </p:spTree>
    <p:extLst>
      <p:ext uri="{BB962C8B-B14F-4D97-AF65-F5344CB8AC3E}">
        <p14:creationId xmlns:p14="http://schemas.microsoft.com/office/powerpoint/2010/main" val="47949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2" name="组合 151"/>
          <p:cNvGrpSpPr/>
          <p:nvPr userDrawn="1"/>
        </p:nvGrpSpPr>
        <p:grpSpPr>
          <a:xfrm>
            <a:off x="442913" y="265113"/>
            <a:ext cx="8280400" cy="931862"/>
            <a:chOff x="442913" y="265113"/>
            <a:chExt cx="8280400" cy="931862"/>
          </a:xfrm>
        </p:grpSpPr>
        <p:grpSp>
          <p:nvGrpSpPr>
            <p:cNvPr id="153" name="组合 192"/>
            <p:cNvGrpSpPr>
              <a:grpSpLocks/>
            </p:cNvGrpSpPr>
            <p:nvPr/>
          </p:nvGrpSpPr>
          <p:grpSpPr bwMode="auto">
            <a:xfrm>
              <a:off x="442913" y="1065213"/>
              <a:ext cx="8280400" cy="131762"/>
              <a:chOff x="192" y="498"/>
              <a:chExt cx="5314" cy="78"/>
            </a:xfrm>
          </p:grpSpPr>
          <p:sp>
            <p:nvSpPr>
              <p:cNvPr id="161" name="矩形 193"/>
              <p:cNvSpPr>
                <a:spLocks noChangeArrowheads="1"/>
              </p:cNvSpPr>
              <p:nvPr/>
            </p:nvSpPr>
            <p:spPr bwMode="gray">
              <a:xfrm>
                <a:off x="192" y="498"/>
                <a:ext cx="1488" cy="78"/>
              </a:xfrm>
              <a:prstGeom prst="rect">
                <a:avLst/>
              </a:prstGeom>
              <a:solidFill>
                <a:srgbClr val="DCEDA8">
                  <a:lumMod val="7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sp>
            <p:nvSpPr>
              <p:cNvPr id="162" name="直线 194"/>
              <p:cNvSpPr>
                <a:spLocks noChangeShapeType="1"/>
              </p:cNvSpPr>
              <p:nvPr/>
            </p:nvSpPr>
            <p:spPr bwMode="gray">
              <a:xfrm>
                <a:off x="192" y="576"/>
                <a:ext cx="5314" cy="0"/>
              </a:xfrm>
              <a:prstGeom prst="line">
                <a:avLst/>
              </a:prstGeom>
              <a:noFill/>
              <a:ln w="19050">
                <a:solidFill>
                  <a:srgbClr val="DCEDA8">
                    <a:lumMod val="75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pitchFamily="2" charset="-122"/>
                </a:endParaRPr>
              </a:p>
            </p:txBody>
          </p:sp>
        </p:grpSp>
        <p:grpSp>
          <p:nvGrpSpPr>
            <p:cNvPr id="154" name="组合 153"/>
            <p:cNvGrpSpPr/>
            <p:nvPr userDrawn="1"/>
          </p:nvGrpSpPr>
          <p:grpSpPr>
            <a:xfrm>
              <a:off x="6831013" y="265113"/>
              <a:ext cx="1849437" cy="908050"/>
              <a:chOff x="6831013" y="265113"/>
              <a:chExt cx="1849437" cy="908050"/>
            </a:xfrm>
          </p:grpSpPr>
          <p:sp>
            <p:nvSpPr>
              <p:cNvPr id="155" name="矩形 223"/>
              <p:cNvSpPr>
                <a:spLocks noChangeArrowheads="1"/>
              </p:cNvSpPr>
              <p:nvPr/>
            </p:nvSpPr>
            <p:spPr bwMode="gray">
              <a:xfrm>
                <a:off x="7762875" y="728663"/>
                <a:ext cx="450850" cy="444500"/>
              </a:xfrm>
              <a:prstGeom prst="rect">
                <a:avLst/>
              </a:prstGeom>
              <a:solidFill>
                <a:srgbClr val="93B82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156" name="矩形 224"/>
              <p:cNvSpPr>
                <a:spLocks noChangeArrowheads="1"/>
              </p:cNvSpPr>
              <p:nvPr/>
            </p:nvSpPr>
            <p:spPr bwMode="gray">
              <a:xfrm>
                <a:off x="8229600" y="265113"/>
                <a:ext cx="450850" cy="444500"/>
              </a:xfrm>
              <a:prstGeom prst="rect">
                <a:avLst/>
              </a:prstGeom>
              <a:solidFill>
                <a:srgbClr val="DCEDA8">
                  <a:lumMod val="75000"/>
                </a:srgb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Arial" pitchFamily="34" charset="0"/>
                </a:endParaRPr>
              </a:p>
            </p:txBody>
          </p:sp>
          <p:sp>
            <p:nvSpPr>
              <p:cNvPr id="157" name="矩形 225" descr="01"/>
              <p:cNvSpPr>
                <a:spLocks noChangeArrowheads="1"/>
              </p:cNvSpPr>
              <p:nvPr/>
            </p:nvSpPr>
            <p:spPr bwMode="gray">
              <a:xfrm>
                <a:off x="7762875" y="265113"/>
                <a:ext cx="450850" cy="4445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158" name="矩形 226" descr="02"/>
              <p:cNvSpPr>
                <a:spLocks noChangeArrowheads="1"/>
              </p:cNvSpPr>
              <p:nvPr/>
            </p:nvSpPr>
            <p:spPr bwMode="gray">
              <a:xfrm>
                <a:off x="6831013" y="728663"/>
                <a:ext cx="450850" cy="444500"/>
              </a:xfrm>
              <a:prstGeom prst="rect">
                <a:avLst/>
              </a:prstGeom>
              <a:solidFill>
                <a:srgbClr val="DCED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159" name="矩形 227" descr="03"/>
              <p:cNvSpPr>
                <a:spLocks noChangeArrowheads="1"/>
              </p:cNvSpPr>
              <p:nvPr/>
            </p:nvSpPr>
            <p:spPr bwMode="gray">
              <a:xfrm>
                <a:off x="7297738" y="728663"/>
                <a:ext cx="450850" cy="4445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sp>
            <p:nvSpPr>
              <p:cNvPr id="160" name="矩形 228" descr="04"/>
              <p:cNvSpPr>
                <a:spLocks noChangeArrowheads="1"/>
              </p:cNvSpPr>
              <p:nvPr/>
            </p:nvSpPr>
            <p:spPr bwMode="gray">
              <a:xfrm>
                <a:off x="8229600" y="728663"/>
                <a:ext cx="450850" cy="4445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ysClr val="windowText" lastClr="000000"/>
                  </a:solidFill>
                  <a:effectLst/>
                  <a:uLnTx/>
                  <a:uFillTx/>
                  <a:latin typeface="Arial" pitchFamily="34" charset="0"/>
                </a:endParaRPr>
              </a:p>
            </p:txBody>
          </p:sp>
        </p:grpSp>
      </p:grpSp>
      <p:sp>
        <p:nvSpPr>
          <p:cNvPr id="2" name="标题占位符 1"/>
          <p:cNvSpPr>
            <a:spLocks noGrp="1"/>
          </p:cNvSpPr>
          <p:nvPr>
            <p:ph type="title"/>
          </p:nvPr>
        </p:nvSpPr>
        <p:spPr>
          <a:xfrm>
            <a:off x="457200" y="265113"/>
            <a:ext cx="8229600" cy="800100"/>
          </a:xfrm>
          <a:prstGeom prst="rect">
            <a:avLst/>
          </a:prstGeom>
          <a:noFill/>
          <a:ln>
            <a:noFill/>
          </a:ln>
        </p:spPr>
        <p:txBody>
          <a:bodyPr vert="horz" wrap="square" lIns="91440" tIns="45720" rIns="91440" bIns="45720" numCol="1" anchor="ctr" anchorCtr="0" compatLnSpc="1">
            <a:prstTxWarp prst="textNoShape">
              <a:avLst/>
            </a:prstTxWarp>
          </a:bodyPr>
          <a:lstStyle/>
          <a:p>
            <a:pPr lvl="0" algn="l" eaLnBrk="0" fontAlgn="base" hangingPunct="0">
              <a:spcAft>
                <a:spcPct val="0"/>
              </a:spcAft>
            </a:pPr>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83750"/>
            <a:ext cx="8229600" cy="495356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pitchFamily="34" charset="0"/>
              </a:defRPr>
            </a:lvl1pPr>
          </a:lstStyle>
          <a:p>
            <a:fld id="{27345906-134C-42B6-8705-EEDE55825AFD}" type="datetimeFigureOut">
              <a:rPr lang="zh-CN" altLang="en-US" smtClean="0"/>
              <a:pPr/>
              <a:t>2014/2/9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pitchFamily="34" charset="0"/>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pitchFamily="34" charset="0"/>
              </a:defRPr>
            </a:lvl1pPr>
          </a:lstStyle>
          <a:p>
            <a:fld id="{BC6E0F29-556F-4D78-A054-AE21B5055377}" type="slidenum">
              <a:rPr lang="zh-CN" altLang="en-US" smtClean="0"/>
              <a:pPr/>
              <a:t>‹#›</a:t>
            </a:fld>
            <a:endParaRPr lang="zh-CN" altLang="en-US"/>
          </a:p>
        </p:txBody>
      </p:sp>
    </p:spTree>
    <p:extLst>
      <p:ext uri="{BB962C8B-B14F-4D97-AF65-F5344CB8AC3E}">
        <p14:creationId xmlns:p14="http://schemas.microsoft.com/office/powerpoint/2010/main" val="71833702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61" r:id="rId9"/>
    <p:sldLayoutId id="2147483662" r:id="rId10"/>
  </p:sldLayoutIdLst>
  <p:txStyles>
    <p:titleStyle>
      <a:lvl1pPr algn="ctr" defTabSz="914400" rtl="0" eaLnBrk="1" latinLnBrk="0" hangingPunct="1">
        <a:spcBef>
          <a:spcPct val="0"/>
        </a:spcBef>
        <a:buNone/>
        <a:defRPr lang="zh-CN" altLang="en-US" sz="2800" kern="1200" baseline="0">
          <a:solidFill>
            <a:srgbClr val="669E14"/>
          </a:solidFill>
          <a:latin typeface="Arial" pitchFamily="34" charset="0"/>
          <a:ea typeface="微软雅黑" pitchFamily="34" charset="-122"/>
          <a:cs typeface="+mj-cs"/>
        </a:defRPr>
      </a:lvl1pPr>
    </p:titleStyle>
    <p:bodyStyle>
      <a:lvl1pPr marL="342900" indent="-342900" algn="l" defTabSz="914400" rtl="0" eaLnBrk="1" latinLnBrk="0" hangingPunct="1">
        <a:lnSpc>
          <a:spcPct val="150000"/>
        </a:lnSpc>
        <a:spcBef>
          <a:spcPts val="0"/>
        </a:spcBef>
        <a:buFont typeface="Arial" pitchFamily="34" charset="0"/>
        <a:buChar char="•"/>
        <a:defRPr sz="2400" kern="1200" baseline="0">
          <a:solidFill>
            <a:schemeClr val="tx1"/>
          </a:solidFill>
          <a:latin typeface="Arial" pitchFamily="34" charset="0"/>
          <a:ea typeface="黑体" pitchFamily="2" charset="-122"/>
          <a:cs typeface="+mn-cs"/>
        </a:defRPr>
      </a:lvl1pPr>
      <a:lvl2pPr marL="742950" indent="-285750" algn="l" defTabSz="914400" rtl="0" eaLnBrk="1" latinLnBrk="0" hangingPunct="1">
        <a:lnSpc>
          <a:spcPct val="150000"/>
        </a:lnSpc>
        <a:spcBef>
          <a:spcPts val="0"/>
        </a:spcBef>
        <a:buFont typeface="Arial" pitchFamily="34" charset="0"/>
        <a:buChar char="–"/>
        <a:defRPr sz="2000" kern="1200" baseline="0">
          <a:solidFill>
            <a:schemeClr val="tx1"/>
          </a:solidFill>
          <a:latin typeface="Arial" pitchFamily="34" charset="0"/>
          <a:ea typeface="+mn-ea"/>
          <a:cs typeface="+mn-cs"/>
        </a:defRPr>
      </a:lvl2pPr>
      <a:lvl3pPr marL="1143000" indent="-228600" algn="l" defTabSz="914400" rtl="0" eaLnBrk="1" latinLnBrk="0" hangingPunct="1">
        <a:lnSpc>
          <a:spcPct val="150000"/>
        </a:lnSpc>
        <a:spcBef>
          <a:spcPts val="0"/>
        </a:spcBef>
        <a:buFont typeface="Arial" pitchFamily="34" charset="0"/>
        <a:buChar char="•"/>
        <a:defRPr sz="1800" kern="1200" baseline="0">
          <a:solidFill>
            <a:schemeClr val="tx1"/>
          </a:solidFill>
          <a:latin typeface="Arial" pitchFamily="34" charset="0"/>
          <a:ea typeface="+mn-ea"/>
          <a:cs typeface="+mn-cs"/>
        </a:defRPr>
      </a:lvl3pPr>
      <a:lvl4pPr marL="1600200" indent="-228600" algn="l" defTabSz="914400" rtl="0" eaLnBrk="1" latinLnBrk="0" hangingPunct="1">
        <a:lnSpc>
          <a:spcPct val="150000"/>
        </a:lnSpc>
        <a:spcBef>
          <a:spcPts val="0"/>
        </a:spcBef>
        <a:buFont typeface="Arial" pitchFamily="34" charset="0"/>
        <a:buChar char="–"/>
        <a:defRPr sz="1600" kern="1200" baseline="0">
          <a:solidFill>
            <a:schemeClr val="tx1"/>
          </a:solidFill>
          <a:latin typeface="Arial" pitchFamily="34" charset="0"/>
          <a:ea typeface="+mn-ea"/>
          <a:cs typeface="+mn-cs"/>
        </a:defRPr>
      </a:lvl4pPr>
      <a:lvl5pPr marL="2057400" indent="-228600" algn="l" defTabSz="914400" rtl="0" eaLnBrk="1" latinLnBrk="0" hangingPunct="1">
        <a:lnSpc>
          <a:spcPct val="150000"/>
        </a:lnSpc>
        <a:spcBef>
          <a:spcPts val="0"/>
        </a:spcBef>
        <a:buFont typeface="Arial" pitchFamily="34" charset="0"/>
        <a:buChar char="»"/>
        <a:defRPr sz="1600" kern="1200" baseline="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blog.chinaunix.net/attachment/201208/2/434226_1343870281c7px.p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Grp="1"/>
          </p:cNvSpPr>
          <p:nvPr>
            <p:ph type="ctrTitle"/>
          </p:nvPr>
        </p:nvSpPr>
        <p:spPr/>
        <p:txBody>
          <a:bodyPr/>
          <a:lstStyle/>
          <a:p>
            <a:r>
              <a:rPr lang="zh-CN" altLang="en-US" dirty="0"/>
              <a:t>性能测试诊断分析与优化</a:t>
            </a:r>
            <a:endParaRPr lang="zh-CN" altLang="en-US" sz="3200" dirty="0" smtClean="0"/>
          </a:p>
        </p:txBody>
      </p:sp>
      <p:sp>
        <p:nvSpPr>
          <p:cNvPr id="6147" name="矩形 7"/>
          <p:cNvSpPr>
            <a:spLocks noGrp="1" noChangeArrowheads="1"/>
          </p:cNvSpPr>
          <p:nvPr>
            <p:ph type="subTitle" idx="1"/>
          </p:nvPr>
        </p:nvSpPr>
        <p:spPr>
          <a:xfrm>
            <a:off x="2259013" y="4678363"/>
            <a:ext cx="6400800" cy="1558925"/>
          </a:xfrm>
        </p:spPr>
        <p:txBody>
          <a:bodyPr/>
          <a:lstStyle/>
          <a:p>
            <a:r>
              <a:rPr lang="zh-CN" altLang="en-US" dirty="0">
                <a:latin typeface="Arial" charset="0"/>
              </a:rPr>
              <a:t>陈能</a:t>
            </a:r>
            <a:r>
              <a:rPr lang="zh-CN" altLang="en-US" dirty="0" smtClean="0">
                <a:latin typeface="Arial" charset="0"/>
              </a:rPr>
              <a:t>技</a:t>
            </a:r>
            <a:endParaRPr lang="en-US" altLang="zh-CN" dirty="0" smtClean="0">
              <a:latin typeface="Arial" charset="0"/>
            </a:endParaRPr>
          </a:p>
          <a:p>
            <a:r>
              <a:rPr lang="zh-CN" altLang="en-US" dirty="0" smtClean="0">
                <a:latin typeface="Arial" charset="0"/>
              </a:rPr>
              <a:t>嘉为</a:t>
            </a:r>
            <a:r>
              <a:rPr lang="en-US" altLang="zh-CN" dirty="0" smtClean="0">
                <a:latin typeface="Arial" charset="0"/>
              </a:rPr>
              <a:t>IT</a:t>
            </a:r>
            <a:r>
              <a:rPr lang="zh-CN" altLang="en-US" dirty="0" smtClean="0">
                <a:latin typeface="Arial" charset="0"/>
              </a:rPr>
              <a:t>培训学院</a:t>
            </a:r>
            <a:endParaRPr lang="en-US" altLang="zh-CN" dirty="0" smtClean="0">
              <a:latin typeface="Arial" charset="0"/>
            </a:endParaRPr>
          </a:p>
          <a:p>
            <a:endParaRPr lang="zh-CN" altLang="en-US" dirty="0" smtClean="0">
              <a:latin typeface="Arial" charset="0"/>
            </a:endParaRPr>
          </a:p>
        </p:txBody>
      </p:sp>
    </p:spTree>
    <p:extLst>
      <p:ext uri="{BB962C8B-B14F-4D97-AF65-F5344CB8AC3E}">
        <p14:creationId xmlns:p14="http://schemas.microsoft.com/office/powerpoint/2010/main" val="379542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en-US" altLang="zh-CN" dirty="0" err="1" smtClean="0"/>
              <a:t>Vmstat</a:t>
            </a:r>
            <a:endParaRPr lang="zh-CN" altLang="en-US" dirty="0" smtClean="0"/>
          </a:p>
        </p:txBody>
      </p:sp>
      <p:sp>
        <p:nvSpPr>
          <p:cNvPr id="139267" name="Rectangle 4"/>
          <p:cNvSpPr>
            <a:spLocks noGrp="1" noChangeArrowheads="1"/>
          </p:cNvSpPr>
          <p:nvPr>
            <p:ph idx="1"/>
          </p:nvPr>
        </p:nvSpPr>
        <p:spPr>
          <a:xfrm>
            <a:off x="323528" y="1484784"/>
            <a:ext cx="8640960" cy="5189113"/>
          </a:xfrm>
        </p:spPr>
        <p:txBody>
          <a:bodyPr wrap="square">
            <a:spAutoFit/>
          </a:bodyPr>
          <a:lstStyle/>
          <a:p>
            <a:r>
              <a:rPr lang="en-US" altLang="zh-CN" b="1" dirty="0"/>
              <a:t>r</a:t>
            </a:r>
            <a:r>
              <a:rPr lang="zh-CN" altLang="en-US" dirty="0"/>
              <a:t>表示运行队列的大小</a:t>
            </a:r>
          </a:p>
          <a:p>
            <a:r>
              <a:rPr lang="en-US" altLang="zh-CN" dirty="0"/>
              <a:t>b</a:t>
            </a:r>
            <a:r>
              <a:rPr lang="zh-CN" altLang="en-US" dirty="0"/>
              <a:t>表示由于</a:t>
            </a:r>
            <a:r>
              <a:rPr lang="en-US" altLang="zh-CN" dirty="0"/>
              <a:t>IO</a:t>
            </a:r>
            <a:r>
              <a:rPr lang="zh-CN" altLang="en-US" dirty="0"/>
              <a:t>等待而</a:t>
            </a:r>
            <a:r>
              <a:rPr lang="en-US" altLang="zh-CN" dirty="0"/>
              <a:t>block</a:t>
            </a:r>
            <a:r>
              <a:rPr lang="zh-CN" altLang="en-US" dirty="0"/>
              <a:t>的线程数量</a:t>
            </a:r>
          </a:p>
          <a:p>
            <a:r>
              <a:rPr lang="en-US" altLang="zh-CN" dirty="0"/>
              <a:t>in</a:t>
            </a:r>
            <a:r>
              <a:rPr lang="zh-CN" altLang="en-US" dirty="0"/>
              <a:t>表示中断的数量</a:t>
            </a:r>
          </a:p>
          <a:p>
            <a:r>
              <a:rPr lang="en-US" altLang="zh-CN" b="1" dirty="0" err="1"/>
              <a:t>cs</a:t>
            </a:r>
            <a:r>
              <a:rPr lang="zh-CN" altLang="en-US" dirty="0"/>
              <a:t>表示上下文切换的数量</a:t>
            </a:r>
          </a:p>
          <a:p>
            <a:r>
              <a:rPr lang="en-US" altLang="zh-CN" dirty="0"/>
              <a:t>us</a:t>
            </a:r>
            <a:r>
              <a:rPr lang="zh-CN" altLang="en-US" dirty="0"/>
              <a:t>表示用户</a:t>
            </a:r>
            <a:r>
              <a:rPr lang="en-US" altLang="zh-CN" dirty="0"/>
              <a:t>CPU</a:t>
            </a:r>
            <a:r>
              <a:rPr lang="zh-CN" altLang="en-US" dirty="0"/>
              <a:t>时间</a:t>
            </a:r>
          </a:p>
          <a:p>
            <a:r>
              <a:rPr lang="en-US" altLang="zh-CN" dirty="0"/>
              <a:t>sys</a:t>
            </a:r>
            <a:r>
              <a:rPr lang="zh-CN" altLang="en-US" dirty="0"/>
              <a:t>表示系统</a:t>
            </a:r>
            <a:r>
              <a:rPr lang="en-US" altLang="zh-CN" dirty="0"/>
              <a:t>CPU</a:t>
            </a:r>
            <a:r>
              <a:rPr lang="zh-CN" altLang="en-US" dirty="0"/>
              <a:t>时间</a:t>
            </a:r>
          </a:p>
          <a:p>
            <a:r>
              <a:rPr lang="en-US" altLang="zh-CN" dirty="0" err="1"/>
              <a:t>wa</a:t>
            </a:r>
            <a:r>
              <a:rPr lang="zh-CN" altLang="en-US" dirty="0"/>
              <a:t>表示由于</a:t>
            </a:r>
            <a:r>
              <a:rPr lang="en-US" altLang="zh-CN" dirty="0"/>
              <a:t>IO</a:t>
            </a:r>
            <a:r>
              <a:rPr lang="zh-CN" altLang="en-US" dirty="0"/>
              <a:t>等待而是</a:t>
            </a:r>
            <a:r>
              <a:rPr lang="en-US" altLang="zh-CN" dirty="0"/>
              <a:t>CPU</a:t>
            </a:r>
            <a:r>
              <a:rPr lang="zh-CN" altLang="en-US" dirty="0"/>
              <a:t>处于</a:t>
            </a:r>
            <a:r>
              <a:rPr lang="en-US" altLang="zh-CN" dirty="0"/>
              <a:t>idle</a:t>
            </a:r>
            <a:r>
              <a:rPr lang="zh-CN" altLang="en-US" dirty="0"/>
              <a:t>状态的时间</a:t>
            </a:r>
          </a:p>
          <a:p>
            <a:r>
              <a:rPr lang="en-US" altLang="zh-CN" dirty="0"/>
              <a:t>id</a:t>
            </a:r>
            <a:r>
              <a:rPr lang="zh-CN" altLang="en-US" dirty="0"/>
              <a:t>表示</a:t>
            </a:r>
            <a:r>
              <a:rPr lang="en-US" altLang="zh-CN" dirty="0"/>
              <a:t>CPU</a:t>
            </a:r>
            <a:r>
              <a:rPr lang="zh-CN" altLang="en-US" dirty="0"/>
              <a:t>处于</a:t>
            </a:r>
            <a:r>
              <a:rPr lang="en-US" altLang="zh-CN" dirty="0"/>
              <a:t>idle</a:t>
            </a:r>
            <a:r>
              <a:rPr lang="zh-CN" altLang="en-US" dirty="0"/>
              <a:t>状态的总时间</a:t>
            </a:r>
          </a:p>
          <a:p>
            <a:pPr>
              <a:spcBef>
                <a:spcPct val="30000"/>
              </a:spcBef>
            </a:pPr>
            <a:endParaRPr lang="en-US" altLang="zh-CN" dirty="0" smtClean="0">
              <a:latin typeface="Verdana" pitchFamily="34" charset="0"/>
              <a:ea typeface="仿宋_GB2312" pitchFamily="49" charset="-122"/>
            </a:endParaRPr>
          </a:p>
        </p:txBody>
      </p:sp>
    </p:spTree>
    <p:extLst>
      <p:ext uri="{BB962C8B-B14F-4D97-AF65-F5344CB8AC3E}">
        <p14:creationId xmlns:p14="http://schemas.microsoft.com/office/powerpoint/2010/main" val="1955141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t>JAVA</a:t>
            </a:r>
            <a:r>
              <a:rPr lang="zh-CN" altLang="en-US" smtClean="0"/>
              <a:t> </a:t>
            </a:r>
            <a:r>
              <a:rPr lang="en-US" altLang="zh-CN" smtClean="0"/>
              <a:t>I/O</a:t>
            </a:r>
            <a:r>
              <a:rPr lang="zh-CN" altLang="en-US" smtClean="0"/>
              <a:t>使用监控分析</a:t>
            </a:r>
          </a:p>
        </p:txBody>
      </p:sp>
      <p:sp>
        <p:nvSpPr>
          <p:cNvPr id="171011" name="内容占位符 2"/>
          <p:cNvSpPr>
            <a:spLocks noGrp="1"/>
          </p:cNvSpPr>
          <p:nvPr>
            <p:ph idx="1"/>
          </p:nvPr>
        </p:nvSpPr>
        <p:spPr/>
        <p:txBody>
          <a:bodyPr/>
          <a:lstStyle/>
          <a:p>
            <a:r>
              <a:rPr lang="en-US" altLang="zh-CN" smtClean="0"/>
              <a:t>iostat -dx 3</a:t>
            </a:r>
          </a:p>
          <a:p>
            <a:r>
              <a:rPr lang="en-US" altLang="zh-CN" smtClean="0"/>
              <a:t>jps</a:t>
            </a:r>
          </a:p>
          <a:p>
            <a:r>
              <a:rPr lang="en-US" altLang="zh-CN" smtClean="0"/>
              <a:t>pidstat -p &lt;PID&gt; -d -t 1 3</a:t>
            </a:r>
          </a:p>
          <a:p>
            <a:r>
              <a:rPr lang="en-US" altLang="zh-CN" smtClean="0"/>
              <a:t>jstack -l &lt;PID&gt; &gt;/tmp/t.txt</a:t>
            </a:r>
          </a:p>
          <a:p>
            <a:endParaRPr lang="zh-CN" altLang="en-US" smtClean="0"/>
          </a:p>
        </p:txBody>
      </p:sp>
    </p:spTree>
    <p:extLst>
      <p:ext uri="{BB962C8B-B14F-4D97-AF65-F5344CB8AC3E}">
        <p14:creationId xmlns:p14="http://schemas.microsoft.com/office/powerpoint/2010/main" val="24088783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p:txBody>
          <a:bodyPr/>
          <a:lstStyle/>
          <a:p>
            <a:r>
              <a:rPr lang="en-US" altLang="zh-CN" smtClean="0"/>
              <a:t>Java</a:t>
            </a:r>
            <a:r>
              <a:rPr lang="zh-CN" altLang="en-US" smtClean="0"/>
              <a:t>线程</a:t>
            </a:r>
            <a:r>
              <a:rPr lang="en-US" altLang="zh-CN" smtClean="0"/>
              <a:t>\</a:t>
            </a:r>
            <a:r>
              <a:rPr lang="zh-CN" altLang="en-US" smtClean="0"/>
              <a:t>锁监控分析</a:t>
            </a:r>
          </a:p>
        </p:txBody>
      </p:sp>
      <p:pic>
        <p:nvPicPr>
          <p:cNvPr id="172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7" y="1361030"/>
            <a:ext cx="9037637"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4436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t>Jstack</a:t>
            </a:r>
            <a:r>
              <a:rPr lang="zh-CN" altLang="en-US" smtClean="0"/>
              <a:t>监控</a:t>
            </a:r>
            <a:r>
              <a:rPr lang="en-US" altLang="zh-CN" smtClean="0"/>
              <a:t>JAVA</a:t>
            </a:r>
            <a:r>
              <a:rPr lang="zh-CN" altLang="en-US" smtClean="0"/>
              <a:t>线程死锁</a:t>
            </a:r>
          </a:p>
        </p:txBody>
      </p:sp>
      <p:sp>
        <p:nvSpPr>
          <p:cNvPr id="173059" name="内容占位符 2"/>
          <p:cNvSpPr>
            <a:spLocks noGrp="1"/>
          </p:cNvSpPr>
          <p:nvPr>
            <p:ph idx="1"/>
          </p:nvPr>
        </p:nvSpPr>
        <p:spPr/>
        <p:txBody>
          <a:bodyPr/>
          <a:lstStyle/>
          <a:p>
            <a:r>
              <a:rPr lang="en-US" altLang="zh-CN" smtClean="0"/>
              <a:t>jps</a:t>
            </a:r>
          </a:p>
          <a:p>
            <a:r>
              <a:rPr lang="en-US" altLang="zh-CN" smtClean="0"/>
              <a:t>jstack -l &lt;PID&gt; &gt; 1.txt</a:t>
            </a:r>
          </a:p>
          <a:p>
            <a:r>
              <a:rPr lang="zh-CN" altLang="en-US" smtClean="0"/>
              <a:t>查找输出结果定位死锁</a:t>
            </a:r>
          </a:p>
        </p:txBody>
      </p:sp>
    </p:spTree>
    <p:extLst>
      <p:ext uri="{BB962C8B-B14F-4D97-AF65-F5344CB8AC3E}">
        <p14:creationId xmlns:p14="http://schemas.microsoft.com/office/powerpoint/2010/main" val="32648381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t>WAS</a:t>
            </a:r>
            <a:r>
              <a:rPr lang="zh-CN" altLang="en-US" smtClean="0"/>
              <a:t>线程</a:t>
            </a:r>
            <a:r>
              <a:rPr lang="en-US" altLang="zh-CN" smtClean="0"/>
              <a:t>Dump</a:t>
            </a:r>
            <a:endParaRPr lang="zh-CN" altLang="en-US" smtClean="0"/>
          </a:p>
        </p:txBody>
      </p:sp>
      <p:sp>
        <p:nvSpPr>
          <p:cNvPr id="174083" name="内容占位符 2"/>
          <p:cNvSpPr>
            <a:spLocks noGrp="1"/>
          </p:cNvSpPr>
          <p:nvPr>
            <p:ph idx="1"/>
          </p:nvPr>
        </p:nvSpPr>
        <p:spPr>
          <a:xfrm>
            <a:off x="539750" y="1844675"/>
            <a:ext cx="7772400" cy="4038600"/>
          </a:xfrm>
        </p:spPr>
        <p:txBody>
          <a:bodyPr/>
          <a:lstStyle/>
          <a:p>
            <a:r>
              <a:rPr lang="en-US" altLang="zh-CN" smtClean="0"/>
              <a:t>Linux</a:t>
            </a:r>
            <a:r>
              <a:rPr lang="zh-CN" altLang="en-US" smtClean="0"/>
              <a:t>下命令行启动</a:t>
            </a:r>
            <a:r>
              <a:rPr lang="en-US" altLang="zh-CN" smtClean="0"/>
              <a:t>WAS,</a:t>
            </a:r>
            <a:r>
              <a:rPr lang="zh-CN" altLang="en-US" smtClean="0"/>
              <a:t> </a:t>
            </a:r>
            <a:r>
              <a:rPr lang="en-US" altLang="zh-CN" smtClean="0"/>
              <a:t>Kill</a:t>
            </a:r>
            <a:r>
              <a:rPr lang="zh-CN" altLang="en-US" smtClean="0"/>
              <a:t> </a:t>
            </a:r>
            <a:r>
              <a:rPr lang="en-US" altLang="zh-CN" smtClean="0"/>
              <a:t>-3</a:t>
            </a:r>
            <a:r>
              <a:rPr lang="zh-CN" altLang="en-US" smtClean="0"/>
              <a:t> </a:t>
            </a:r>
            <a:r>
              <a:rPr lang="en-US" altLang="zh-CN" smtClean="0"/>
              <a:t>&lt;PID&gt;</a:t>
            </a:r>
          </a:p>
          <a:p>
            <a:pPr lvl="1"/>
            <a:r>
              <a:rPr lang="en-US" altLang="zh-CN" smtClean="0"/>
              <a:t>/opt/IBM/WebSphere/AppServer/profiles/AppSrv01</a:t>
            </a:r>
          </a:p>
          <a:p>
            <a:endParaRPr lang="zh-CN" altLang="en-US" smtClean="0"/>
          </a:p>
        </p:txBody>
      </p:sp>
      <p:sp>
        <p:nvSpPr>
          <p:cNvPr id="174084" name="矩形 3"/>
          <p:cNvSpPr>
            <a:spLocks noChangeArrowheads="1"/>
          </p:cNvSpPr>
          <p:nvPr/>
        </p:nvSpPr>
        <p:spPr bwMode="auto">
          <a:xfrm>
            <a:off x="565150" y="3860800"/>
            <a:ext cx="8064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Idle</a:t>
            </a:r>
            <a:r>
              <a:rPr lang="zh-CN" altLang="en-US" b="1"/>
              <a:t>线程</a:t>
            </a:r>
            <a:r>
              <a:rPr lang="zh-CN" altLang="en-US"/>
              <a:t>：一个已经准备好接受请求的线程，但是没有和插件或者客户端建立连接 </a:t>
            </a:r>
            <a:br>
              <a:rPr lang="zh-CN" altLang="en-US"/>
            </a:br>
            <a:r>
              <a:rPr lang="en-US" altLang="zh-CN" b="1"/>
              <a:t>Keep-Alive</a:t>
            </a:r>
            <a:r>
              <a:rPr lang="zh-CN" altLang="en-US" b="1"/>
              <a:t>线程</a:t>
            </a:r>
            <a:r>
              <a:rPr lang="zh-CN" altLang="en-US"/>
              <a:t>：是一个已经准备好接受请求的线程，并且已经和插件或者客户端建立连接 </a:t>
            </a:r>
            <a:br>
              <a:rPr lang="zh-CN" altLang="en-US"/>
            </a:br>
            <a:r>
              <a:rPr lang="zh-CN" altLang="en-US" b="1"/>
              <a:t>正在接受请求的线程</a:t>
            </a:r>
            <a:r>
              <a:rPr lang="zh-CN" altLang="en-US"/>
              <a:t>：是一个线程正在读取</a:t>
            </a:r>
            <a:r>
              <a:rPr lang="en-US" altLang="zh-CN"/>
              <a:t>request</a:t>
            </a:r>
            <a:r>
              <a:rPr lang="zh-CN" altLang="en-US"/>
              <a:t>的内容或者头部</a:t>
            </a:r>
          </a:p>
        </p:txBody>
      </p:sp>
    </p:spTree>
    <p:extLst>
      <p:ext uri="{BB962C8B-B14F-4D97-AF65-F5344CB8AC3E}">
        <p14:creationId xmlns:p14="http://schemas.microsoft.com/office/powerpoint/2010/main" val="11017261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t>WAS</a:t>
            </a:r>
            <a:r>
              <a:rPr lang="zh-CN" altLang="en-US" smtClean="0"/>
              <a:t>线程</a:t>
            </a:r>
            <a:r>
              <a:rPr lang="en-US" altLang="zh-CN" smtClean="0"/>
              <a:t>Dump</a:t>
            </a:r>
            <a:r>
              <a:rPr lang="zh-CN" altLang="en-US" smtClean="0"/>
              <a:t>分析工具</a:t>
            </a:r>
          </a:p>
        </p:txBody>
      </p:sp>
      <p:sp>
        <p:nvSpPr>
          <p:cNvPr id="175107" name="内容占位符 2"/>
          <p:cNvSpPr>
            <a:spLocks noGrp="1"/>
          </p:cNvSpPr>
          <p:nvPr>
            <p:ph idx="1"/>
          </p:nvPr>
        </p:nvSpPr>
        <p:spPr>
          <a:xfrm>
            <a:off x="685800" y="1981200"/>
            <a:ext cx="8062913" cy="4038600"/>
          </a:xfrm>
        </p:spPr>
        <p:txBody>
          <a:bodyPr/>
          <a:lstStyle/>
          <a:p>
            <a:r>
              <a:rPr lang="en-US" altLang="zh-CN" smtClean="0"/>
              <a:t>IBM Thread and Monitor Dump Analyzer for Java</a:t>
            </a:r>
          </a:p>
          <a:p>
            <a:pPr marL="457200" lvl="1" indent="0">
              <a:buFontTx/>
              <a:buNone/>
            </a:pPr>
            <a:r>
              <a:rPr lang="en-US" altLang="zh-CN" smtClean="0"/>
              <a:t>java -Xmx500m -jar jca101.jar</a:t>
            </a:r>
            <a:endParaRPr lang="zh-CN" altLang="en-US" smtClean="0"/>
          </a:p>
        </p:txBody>
      </p:sp>
      <p:pic>
        <p:nvPicPr>
          <p:cNvPr id="175108" name="Picture 2" descr="D:\PrefTest\JAVA调优\JVM性能监控\Thread Dump\IBM Thread and Monitor Dump Analyzer for Java\IBM Thread and Monitor Dump Analyzer for Jav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300" y="3552825"/>
            <a:ext cx="5291138"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2136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dirty="0" smtClean="0"/>
              <a:t>JSP\Servlet</a:t>
            </a:r>
            <a:r>
              <a:rPr lang="zh-CN" altLang="en-US" dirty="0" smtClean="0"/>
              <a:t>性能分</a:t>
            </a:r>
            <a:r>
              <a:rPr lang="zh-CN" altLang="en-US" dirty="0" smtClean="0"/>
              <a:t>析与优化</a:t>
            </a:r>
            <a:endParaRPr lang="zh-CN" altLang="en-US" dirty="0" smtClean="0"/>
          </a:p>
        </p:txBody>
      </p:sp>
      <p:sp>
        <p:nvSpPr>
          <p:cNvPr id="176131" name="内容占位符 2"/>
          <p:cNvSpPr>
            <a:spLocks noGrp="1"/>
          </p:cNvSpPr>
          <p:nvPr>
            <p:ph idx="1"/>
          </p:nvPr>
        </p:nvSpPr>
        <p:spPr/>
        <p:txBody>
          <a:bodyPr/>
          <a:lstStyle/>
          <a:p>
            <a:r>
              <a:rPr lang="en-US" altLang="zh-CN" dirty="0"/>
              <a:t>JSP </a:t>
            </a:r>
            <a:r>
              <a:rPr lang="zh-CN" altLang="en-US" dirty="0" smtClean="0"/>
              <a:t>、</a:t>
            </a:r>
            <a:r>
              <a:rPr lang="en-US" altLang="zh-CN" dirty="0" smtClean="0"/>
              <a:t>Servlet</a:t>
            </a:r>
            <a:r>
              <a:rPr lang="zh-CN" altLang="en-US" dirty="0" smtClean="0"/>
              <a:t>常见性能问题分析</a:t>
            </a:r>
            <a:r>
              <a:rPr lang="zh-CN" altLang="en-US" dirty="0"/>
              <a:t>与优</a:t>
            </a:r>
            <a:r>
              <a:rPr lang="zh-CN" altLang="en-US" dirty="0" smtClean="0"/>
              <a:t>化</a:t>
            </a:r>
            <a:endParaRPr lang="en-US" altLang="zh-CN" dirty="0" smtClean="0"/>
          </a:p>
          <a:p>
            <a:r>
              <a:rPr lang="zh-CN" altLang="en-US" dirty="0" smtClean="0"/>
              <a:t>工具</a:t>
            </a:r>
            <a:endParaRPr lang="en-US" altLang="zh-CN" dirty="0" smtClean="0"/>
          </a:p>
          <a:p>
            <a:pPr lvl="1"/>
            <a:r>
              <a:rPr lang="en-US" altLang="zh-CN" dirty="0" err="1" smtClean="0"/>
              <a:t>AppDynamics</a:t>
            </a:r>
            <a:r>
              <a:rPr lang="zh-CN" altLang="en-US" dirty="0" smtClean="0"/>
              <a:t>、</a:t>
            </a:r>
            <a:r>
              <a:rPr lang="en-US" altLang="zh-CN" dirty="0" err="1" smtClean="0"/>
              <a:t>JProfiler</a:t>
            </a:r>
            <a:endParaRPr lang="en-US" altLang="zh-CN" dirty="0" smtClean="0"/>
          </a:p>
          <a:p>
            <a:pPr lvl="1"/>
            <a:r>
              <a:rPr lang="en-US" altLang="zh-CN" dirty="0" smtClean="0"/>
              <a:t>JAMON</a:t>
            </a:r>
            <a:endParaRPr lang="zh-CN" altLang="en-US" dirty="0" smtClean="0"/>
          </a:p>
        </p:txBody>
      </p:sp>
    </p:spTree>
    <p:extLst>
      <p:ext uri="{BB962C8B-B14F-4D97-AF65-F5344CB8AC3E}">
        <p14:creationId xmlns:p14="http://schemas.microsoft.com/office/powerpoint/2010/main" val="6030797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JSP </a:t>
            </a:r>
            <a:r>
              <a:rPr lang="zh-CN" altLang="en-US" dirty="0"/>
              <a:t>、</a:t>
            </a:r>
            <a:r>
              <a:rPr lang="en-US" altLang="zh-CN" dirty="0"/>
              <a:t>Servlet</a:t>
            </a:r>
            <a:r>
              <a:rPr lang="zh-CN" altLang="en-US" dirty="0"/>
              <a:t>常见性能问题分析与优化</a:t>
            </a:r>
            <a:endParaRPr lang="en-US" altLang="zh-CN" dirty="0"/>
          </a:p>
        </p:txBody>
      </p:sp>
      <p:sp>
        <p:nvSpPr>
          <p:cNvPr id="3" name="内容占位符 2"/>
          <p:cNvSpPr>
            <a:spLocks noGrp="1"/>
          </p:cNvSpPr>
          <p:nvPr>
            <p:ph idx="1"/>
          </p:nvPr>
        </p:nvSpPr>
        <p:spPr/>
        <p:txBody>
          <a:bodyPr/>
          <a:lstStyle/>
          <a:p>
            <a:r>
              <a:rPr lang="zh-CN" altLang="zh-CN" b="1" dirty="0"/>
              <a:t>页面包含</a:t>
            </a:r>
          </a:p>
          <a:p>
            <a:r>
              <a:rPr lang="en-US" altLang="zh-CN" b="1" dirty="0"/>
              <a:t>Page Session</a:t>
            </a:r>
            <a:endParaRPr lang="zh-CN" altLang="zh-CN" b="1" dirty="0"/>
          </a:p>
          <a:p>
            <a:r>
              <a:rPr lang="en-US" altLang="zh-CN" b="1" dirty="0"/>
              <a:t>JavaBean</a:t>
            </a:r>
            <a:r>
              <a:rPr lang="zh-CN" altLang="zh-CN" b="1" dirty="0"/>
              <a:t>的生命周期</a:t>
            </a:r>
          </a:p>
          <a:p>
            <a:r>
              <a:rPr lang="en-US" altLang="zh-CN" b="1" dirty="0"/>
              <a:t>Session</a:t>
            </a:r>
            <a:r>
              <a:rPr lang="zh-CN" altLang="zh-CN" b="1" dirty="0"/>
              <a:t>过期时间</a:t>
            </a:r>
          </a:p>
          <a:p>
            <a:endParaRPr lang="en-US" altLang="zh-CN" dirty="0" smtClean="0"/>
          </a:p>
          <a:p>
            <a:r>
              <a:rPr lang="en-US" altLang="zh-CN" b="1" dirty="0" err="1"/>
              <a:t>init</a:t>
            </a:r>
            <a:r>
              <a:rPr lang="en-US" altLang="zh-CN" b="1" dirty="0"/>
              <a:t>()</a:t>
            </a:r>
            <a:r>
              <a:rPr lang="zh-CN" altLang="zh-CN" b="1" dirty="0"/>
              <a:t>方法与缓存</a:t>
            </a:r>
          </a:p>
          <a:p>
            <a:r>
              <a:rPr lang="zh-CN" altLang="zh-CN" b="1" dirty="0"/>
              <a:t>压缩输出</a:t>
            </a:r>
          </a:p>
          <a:p>
            <a:endParaRPr lang="zh-CN" altLang="en-US" dirty="0"/>
          </a:p>
        </p:txBody>
      </p:sp>
    </p:spTree>
    <p:extLst>
      <p:ext uri="{BB962C8B-B14F-4D97-AF65-F5344CB8AC3E}">
        <p14:creationId xmlns:p14="http://schemas.microsoft.com/office/powerpoint/2010/main" val="21299371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a:t>
            </a:r>
            <a:r>
              <a:rPr lang="zh-CN" altLang="en-US" dirty="0"/>
              <a:t>、性能测试新兴技术介绍</a:t>
            </a:r>
            <a:endParaRPr lang="zh-CN" altLang="en-US" dirty="0"/>
          </a:p>
        </p:txBody>
      </p:sp>
      <p:sp>
        <p:nvSpPr>
          <p:cNvPr id="3" name="文本占位符 2"/>
          <p:cNvSpPr>
            <a:spLocks noGrp="1"/>
          </p:cNvSpPr>
          <p:nvPr>
            <p:ph type="body" idx="1"/>
          </p:nvPr>
        </p:nvSpPr>
        <p:spPr/>
        <p:txBody>
          <a:bodyPr>
            <a:normAutofit/>
          </a:bodyPr>
          <a:lstStyle/>
          <a:p>
            <a:r>
              <a:rPr lang="zh-CN" altLang="en-US" dirty="0"/>
              <a:t>开源性能压力测试工具介绍 </a:t>
            </a:r>
          </a:p>
          <a:p>
            <a:r>
              <a:rPr lang="zh-CN" altLang="en-US" dirty="0"/>
              <a:t>云性能测试服务介绍 </a:t>
            </a:r>
          </a:p>
          <a:p>
            <a:r>
              <a:rPr lang="zh-CN" altLang="en-US" dirty="0"/>
              <a:t>端到端性能测试与性能监控方</a:t>
            </a:r>
            <a:r>
              <a:rPr lang="zh-CN" altLang="en-US" dirty="0" smtClean="0"/>
              <a:t>案</a:t>
            </a:r>
            <a:endParaRPr lang="en-US" altLang="zh-CN" dirty="0" smtClean="0"/>
          </a:p>
          <a:p>
            <a:endParaRPr lang="zh-CN" altLang="en-US" dirty="0"/>
          </a:p>
        </p:txBody>
      </p:sp>
    </p:spTree>
    <p:extLst>
      <p:ext uri="{BB962C8B-B14F-4D97-AF65-F5344CB8AC3E}">
        <p14:creationId xmlns:p14="http://schemas.microsoft.com/office/powerpoint/2010/main" val="9932525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开源性能压力测试工具介绍 </a:t>
            </a:r>
            <a:endParaRPr lang="en-US" altLang="zh-CN" dirty="0"/>
          </a:p>
        </p:txBody>
      </p:sp>
      <p:sp>
        <p:nvSpPr>
          <p:cNvPr id="3" name="内容占位符 2"/>
          <p:cNvSpPr>
            <a:spLocks noGrp="1"/>
          </p:cNvSpPr>
          <p:nvPr>
            <p:ph idx="1"/>
          </p:nvPr>
        </p:nvSpPr>
        <p:spPr/>
        <p:txBody>
          <a:bodyPr/>
          <a:lstStyle/>
          <a:p>
            <a:r>
              <a:rPr lang="zh-CN" altLang="en-US" dirty="0" smtClean="0"/>
              <a:t>早期：</a:t>
            </a:r>
            <a:r>
              <a:rPr lang="en-US" altLang="zh-CN" dirty="0" err="1" smtClean="0"/>
              <a:t>Jmeter</a:t>
            </a:r>
            <a:r>
              <a:rPr lang="zh-CN" altLang="en-US" dirty="0" smtClean="0"/>
              <a:t>、</a:t>
            </a:r>
            <a:r>
              <a:rPr lang="en-US" altLang="zh-CN" dirty="0" smtClean="0"/>
              <a:t>The</a:t>
            </a:r>
            <a:r>
              <a:rPr lang="zh-CN" altLang="en-US" dirty="0" smtClean="0"/>
              <a:t> </a:t>
            </a:r>
            <a:r>
              <a:rPr lang="en-US" altLang="zh-CN" dirty="0" smtClean="0"/>
              <a:t>Grinder</a:t>
            </a:r>
          </a:p>
          <a:p>
            <a:r>
              <a:rPr lang="en-US" altLang="zh-CN" dirty="0" err="1" smtClean="0"/>
              <a:t>Tsung</a:t>
            </a:r>
            <a:endParaRPr lang="en-US" altLang="zh-CN" dirty="0" smtClean="0"/>
          </a:p>
          <a:p>
            <a:r>
              <a:rPr lang="en-US" altLang="zh-CN" dirty="0"/>
              <a:t>Gatling</a:t>
            </a:r>
            <a:endParaRPr lang="en-US" altLang="zh-CN" dirty="0" smtClean="0"/>
          </a:p>
          <a:p>
            <a:endParaRPr lang="zh-CN" altLang="en-US" dirty="0"/>
          </a:p>
        </p:txBody>
      </p:sp>
    </p:spTree>
    <p:extLst>
      <p:ext uri="{BB962C8B-B14F-4D97-AF65-F5344CB8AC3E}">
        <p14:creationId xmlns:p14="http://schemas.microsoft.com/office/powerpoint/2010/main" val="20331566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Tsung</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u="sng" dirty="0"/>
              <a:t>http://tsung.erlang-projects.org</a:t>
            </a:r>
            <a:r>
              <a:rPr lang="en-US" altLang="zh-CN" u="sng" dirty="0" smtClean="0"/>
              <a:t>/</a:t>
            </a:r>
          </a:p>
          <a:p>
            <a:endParaRPr lang="zh-CN" altLang="zh-CN" dirty="0"/>
          </a:p>
          <a:p>
            <a:r>
              <a:rPr lang="en-US" altLang="zh-CN" i="1" dirty="0"/>
              <a:t>Jabber/XMPP</a:t>
            </a:r>
            <a:r>
              <a:rPr lang="en-US" altLang="zh-CN" dirty="0"/>
              <a:t> </a:t>
            </a:r>
            <a:r>
              <a:rPr lang="zh-CN" altLang="zh-CN" dirty="0"/>
              <a:t>协议</a:t>
            </a:r>
            <a:r>
              <a:rPr lang="en-US" altLang="zh-CN" dirty="0"/>
              <a:t/>
            </a:r>
            <a:br>
              <a:rPr lang="en-US" altLang="zh-CN" dirty="0"/>
            </a:br>
            <a:r>
              <a:rPr lang="en-US" altLang="zh-CN" dirty="0"/>
              <a:t>90</a:t>
            </a:r>
            <a:r>
              <a:rPr lang="zh-CN" altLang="zh-CN" dirty="0"/>
              <a:t>万并发</a:t>
            </a:r>
            <a:r>
              <a:rPr lang="en-US" altLang="zh-CN" dirty="0"/>
              <a:t>jabber</a:t>
            </a:r>
            <a:r>
              <a:rPr lang="zh-CN" altLang="zh-CN" dirty="0"/>
              <a:t>用户（使用</a:t>
            </a:r>
            <a:r>
              <a:rPr lang="en-US" altLang="zh-CN" dirty="0"/>
              <a:t>4</a:t>
            </a:r>
            <a:r>
              <a:rPr lang="zh-CN" altLang="zh-CN" dirty="0"/>
              <a:t>个节点的</a:t>
            </a:r>
            <a:r>
              <a:rPr lang="en-US" altLang="zh-CN" dirty="0" err="1"/>
              <a:t>tsung</a:t>
            </a:r>
            <a:r>
              <a:rPr lang="en-US" altLang="zh-CN" dirty="0"/>
              <a:t> </a:t>
            </a:r>
            <a:r>
              <a:rPr lang="zh-CN" altLang="zh-CN" dirty="0"/>
              <a:t>集群）</a:t>
            </a:r>
            <a:r>
              <a:rPr lang="en-US" altLang="zh-CN" dirty="0"/>
              <a:t>(3xSun V240 + 1 Sun V440)</a:t>
            </a:r>
            <a:br>
              <a:rPr lang="en-US" altLang="zh-CN" dirty="0"/>
            </a:br>
            <a:r>
              <a:rPr lang="en-US" altLang="zh-CN" dirty="0"/>
              <a:t>10</a:t>
            </a:r>
            <a:r>
              <a:rPr lang="zh-CN" altLang="zh-CN" dirty="0"/>
              <a:t>万并发用户（使用</a:t>
            </a:r>
            <a:r>
              <a:rPr lang="en-US" altLang="zh-CN" dirty="0"/>
              <a:t>3</a:t>
            </a:r>
            <a:r>
              <a:rPr lang="zh-CN" altLang="zh-CN" dirty="0"/>
              <a:t>个结点</a:t>
            </a:r>
            <a:r>
              <a:rPr lang="en-US" altLang="zh-CN" dirty="0" err="1"/>
              <a:t>tsung</a:t>
            </a:r>
            <a:r>
              <a:rPr lang="zh-CN" altLang="zh-CN" dirty="0"/>
              <a:t>集群）（</a:t>
            </a:r>
            <a:r>
              <a:rPr lang="en-US" altLang="zh-CN" dirty="0"/>
              <a:t>CPU 800MHz</a:t>
            </a:r>
            <a:r>
              <a:rPr lang="zh-CN" altLang="zh-CN" dirty="0"/>
              <a:t>）</a:t>
            </a:r>
          </a:p>
          <a:p>
            <a:r>
              <a:rPr lang="en-US" altLang="zh-CN" i="1" dirty="0"/>
              <a:t>HTTP and HTTPS </a:t>
            </a:r>
            <a:r>
              <a:rPr lang="zh-CN" altLang="zh-CN" i="1" dirty="0"/>
              <a:t>协议</a:t>
            </a:r>
            <a:r>
              <a:rPr lang="en-US" altLang="zh-CN" i="1" dirty="0"/>
              <a:t/>
            </a:r>
            <a:br>
              <a:rPr lang="en-US" altLang="zh-CN" i="1" dirty="0"/>
            </a:br>
            <a:r>
              <a:rPr lang="en-US" altLang="zh-CN" dirty="0"/>
              <a:t>12</a:t>
            </a:r>
            <a:r>
              <a:rPr lang="zh-CN" altLang="zh-CN" dirty="0"/>
              <a:t>万并发用户（使用</a:t>
            </a:r>
            <a:r>
              <a:rPr lang="en-US" altLang="zh-CN" dirty="0"/>
              <a:t>4</a:t>
            </a:r>
            <a:r>
              <a:rPr lang="zh-CN" altLang="zh-CN" dirty="0"/>
              <a:t>个结点的</a:t>
            </a:r>
            <a:r>
              <a:rPr lang="en-US" altLang="zh-CN" dirty="0" err="1"/>
              <a:t>tsung</a:t>
            </a:r>
            <a:r>
              <a:rPr lang="zh-CN" altLang="zh-CN" dirty="0"/>
              <a:t>集群）该测试平台达到每秒</a:t>
            </a:r>
            <a:r>
              <a:rPr lang="en-US" altLang="zh-CN" dirty="0"/>
              <a:t>3000</a:t>
            </a:r>
            <a:r>
              <a:rPr lang="zh-CN" altLang="zh-CN" dirty="0"/>
              <a:t>个请求</a:t>
            </a:r>
            <a:r>
              <a:rPr lang="en-US" altLang="zh-CN" dirty="0"/>
              <a:t/>
            </a:r>
            <a:br>
              <a:rPr lang="en-US" altLang="zh-CN" dirty="0"/>
            </a:br>
            <a:r>
              <a:rPr lang="en-US" altLang="zh-CN" dirty="0"/>
              <a:t>1000</a:t>
            </a:r>
            <a:r>
              <a:rPr lang="zh-CN" altLang="zh-CN" dirty="0"/>
              <a:t>万并发用户，（使用</a:t>
            </a:r>
            <a:r>
              <a:rPr lang="en-US" altLang="zh-CN" dirty="0"/>
              <a:t>75</a:t>
            </a:r>
            <a:r>
              <a:rPr lang="zh-CN" altLang="zh-CN" dirty="0"/>
              <a:t>结点的</a:t>
            </a:r>
            <a:r>
              <a:rPr lang="en-US" altLang="zh-CN" dirty="0" err="1"/>
              <a:t>tsung</a:t>
            </a:r>
            <a:r>
              <a:rPr lang="zh-CN" altLang="zh-CN" dirty="0"/>
              <a:t>集群，）并发超过</a:t>
            </a:r>
            <a:r>
              <a:rPr lang="en-US" altLang="zh-CN" dirty="0"/>
              <a:t>100</a:t>
            </a:r>
            <a:r>
              <a:rPr lang="zh-CN" altLang="zh-CN" dirty="0"/>
              <a:t>万个请求</a:t>
            </a:r>
          </a:p>
          <a:p>
            <a:endParaRPr lang="en-US" altLang="zh-CN" dirty="0" smtClean="0"/>
          </a:p>
          <a:p>
            <a:r>
              <a:rPr lang="zh-CN" altLang="zh-CN" dirty="0" smtClean="0"/>
              <a:t>目</a:t>
            </a:r>
            <a:r>
              <a:rPr lang="zh-CN" altLang="zh-CN" dirty="0"/>
              <a:t>前可以用来测试</a:t>
            </a:r>
            <a:r>
              <a:rPr lang="en-US" altLang="zh-CN" dirty="0" err="1"/>
              <a:t>HTTP,WebDAV,SOAP,PostgreSQL</a:t>
            </a:r>
            <a:r>
              <a:rPr lang="en-US" altLang="zh-CN" dirty="0"/>
              <a:t>, MySQL, LDAP, and Jabber/XMPP</a:t>
            </a:r>
            <a:endParaRPr lang="zh-CN" altLang="zh-CN" dirty="0"/>
          </a:p>
          <a:p>
            <a:endParaRPr lang="zh-CN" altLang="en-US" dirty="0"/>
          </a:p>
        </p:txBody>
      </p:sp>
    </p:spTree>
    <p:extLst>
      <p:ext uri="{BB962C8B-B14F-4D97-AF65-F5344CB8AC3E}">
        <p14:creationId xmlns:p14="http://schemas.microsoft.com/office/powerpoint/2010/main" val="66202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en-US" altLang="zh-CN" dirty="0" smtClean="0"/>
              <a:t>DSTAT</a:t>
            </a:r>
            <a:endParaRPr lang="zh-CN" altLang="en-US" dirty="0" smtClean="0"/>
          </a:p>
        </p:txBody>
      </p:sp>
      <p:sp>
        <p:nvSpPr>
          <p:cNvPr id="139267" name="Rectangle 4"/>
          <p:cNvSpPr>
            <a:spLocks noGrp="1" noChangeArrowheads="1"/>
          </p:cNvSpPr>
          <p:nvPr>
            <p:ph idx="1"/>
          </p:nvPr>
        </p:nvSpPr>
        <p:spPr>
          <a:xfrm>
            <a:off x="251520" y="1772816"/>
            <a:ext cx="8640960" cy="1311128"/>
          </a:xfrm>
        </p:spPr>
        <p:txBody>
          <a:bodyPr wrap="square">
            <a:spAutoFit/>
          </a:bodyPr>
          <a:lstStyle/>
          <a:p>
            <a:pPr>
              <a:spcBef>
                <a:spcPct val="30000"/>
              </a:spcBef>
            </a:pPr>
            <a:r>
              <a:rPr lang="en-US" altLang="zh-CN" dirty="0" err="1">
                <a:latin typeface="Verdana" pitchFamily="34" charset="0"/>
                <a:ea typeface="仿宋_GB2312" pitchFamily="49" charset="-122"/>
              </a:rPr>
              <a:t>dstat</a:t>
            </a:r>
            <a:r>
              <a:rPr lang="zh-CN" altLang="en-US" dirty="0">
                <a:latin typeface="Verdana" pitchFamily="34" charset="0"/>
                <a:ea typeface="仿宋_GB2312" pitchFamily="49" charset="-122"/>
              </a:rPr>
              <a:t>可以给出每一个设备产生的中断</a:t>
            </a:r>
            <a:r>
              <a:rPr lang="zh-CN" altLang="en-US" dirty="0" smtClean="0">
                <a:latin typeface="Verdana" pitchFamily="34" charset="0"/>
                <a:ea typeface="仿宋_GB2312" pitchFamily="49" charset="-122"/>
              </a:rPr>
              <a:t>数</a:t>
            </a:r>
            <a:endParaRPr lang="en-US" altLang="zh-CN" dirty="0" smtClean="0">
              <a:latin typeface="Verdana" pitchFamily="34" charset="0"/>
              <a:ea typeface="仿宋_GB2312" pitchFamily="49" charset="-122"/>
            </a:endParaRPr>
          </a:p>
          <a:p>
            <a:pPr>
              <a:spcBef>
                <a:spcPct val="30000"/>
              </a:spcBef>
            </a:pPr>
            <a:r>
              <a:rPr lang="zh-CN" altLang="en-US" dirty="0">
                <a:latin typeface="Verdana" pitchFamily="34" charset="0"/>
                <a:ea typeface="仿宋_GB2312" pitchFamily="49" charset="-122"/>
              </a:rPr>
              <a:t>设备名和设备号的关</a:t>
            </a:r>
            <a:r>
              <a:rPr lang="zh-CN" altLang="en-US" dirty="0" smtClean="0">
                <a:latin typeface="Verdana" pitchFamily="34" charset="0"/>
                <a:ea typeface="仿宋_GB2312" pitchFamily="49" charset="-122"/>
              </a:rPr>
              <a:t>系可</a:t>
            </a:r>
            <a:r>
              <a:rPr lang="zh-CN" altLang="en-US" dirty="0">
                <a:latin typeface="Verdana" pitchFamily="34" charset="0"/>
                <a:ea typeface="仿宋_GB2312" pitchFamily="49" charset="-122"/>
              </a:rPr>
              <a:t>以参考文</a:t>
            </a:r>
            <a:r>
              <a:rPr lang="zh-CN" altLang="en-US" dirty="0" smtClean="0">
                <a:latin typeface="Verdana" pitchFamily="34" charset="0"/>
                <a:ea typeface="仿宋_GB2312" pitchFamily="49" charset="-122"/>
              </a:rPr>
              <a:t>件 </a:t>
            </a:r>
            <a:r>
              <a:rPr lang="en-US" altLang="zh-CN" dirty="0" smtClean="0">
                <a:latin typeface="Verdana" pitchFamily="34" charset="0"/>
                <a:ea typeface="仿宋_GB2312" pitchFamily="49" charset="-122"/>
              </a:rPr>
              <a:t>/</a:t>
            </a:r>
            <a:r>
              <a:rPr lang="en-US" altLang="zh-CN" dirty="0" err="1">
                <a:latin typeface="Verdana" pitchFamily="34" charset="0"/>
                <a:ea typeface="仿宋_GB2312" pitchFamily="49" charset="-122"/>
              </a:rPr>
              <a:t>proc</a:t>
            </a:r>
            <a:r>
              <a:rPr lang="en-US" altLang="zh-CN" dirty="0">
                <a:latin typeface="Verdana" pitchFamily="34" charset="0"/>
                <a:ea typeface="仿宋_GB2312" pitchFamily="49" charset="-122"/>
              </a:rPr>
              <a:t>/interrupts</a:t>
            </a:r>
            <a:endParaRPr lang="en-US" altLang="zh-CN" dirty="0" smtClean="0">
              <a:latin typeface="Verdana" pitchFamily="34" charset="0"/>
              <a:ea typeface="仿宋_GB2312" pitchFamily="49" charset="-122"/>
            </a:endParaRPr>
          </a:p>
        </p:txBody>
      </p:sp>
    </p:spTree>
    <p:extLst>
      <p:ext uri="{BB962C8B-B14F-4D97-AF65-F5344CB8AC3E}">
        <p14:creationId xmlns:p14="http://schemas.microsoft.com/office/powerpoint/2010/main" val="1357698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Gatling</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Gatling</a:t>
            </a:r>
            <a:r>
              <a:rPr lang="zh-CN" altLang="zh-CN" dirty="0"/>
              <a:t>是一款基于</a:t>
            </a:r>
            <a:r>
              <a:rPr lang="en-US" altLang="zh-CN" dirty="0" err="1"/>
              <a:t>Scala</a:t>
            </a:r>
            <a:r>
              <a:rPr lang="en-US" altLang="zh-CN" dirty="0"/>
              <a:t> </a:t>
            </a:r>
            <a:r>
              <a:rPr lang="zh-CN" altLang="zh-CN" dirty="0"/>
              <a:t>开发的高性能服务器性能测试工具，它主要用于对服务器进行负载等测试，并分析和测量服务器的各种性能指标。</a:t>
            </a:r>
            <a:r>
              <a:rPr lang="en-US" altLang="zh-CN" dirty="0"/>
              <a:t>Gatling</a:t>
            </a:r>
            <a:r>
              <a:rPr lang="zh-CN" altLang="zh-CN" dirty="0"/>
              <a:t>主要用于测量基于</a:t>
            </a:r>
            <a:r>
              <a:rPr lang="en-US" altLang="zh-CN" dirty="0"/>
              <a:t>HTTP</a:t>
            </a:r>
            <a:r>
              <a:rPr lang="zh-CN" altLang="zh-CN" dirty="0"/>
              <a:t>的服务器，比如</a:t>
            </a:r>
            <a:r>
              <a:rPr lang="en-US" altLang="zh-CN" dirty="0"/>
              <a:t>Web</a:t>
            </a:r>
            <a:r>
              <a:rPr lang="zh-CN" altLang="zh-CN" dirty="0"/>
              <a:t>应用程序，</a:t>
            </a:r>
            <a:r>
              <a:rPr lang="en-US" altLang="zh-CN" dirty="0" err="1"/>
              <a:t>RESTful</a:t>
            </a:r>
            <a:r>
              <a:rPr lang="zh-CN" altLang="zh-CN" dirty="0"/>
              <a:t>服务等，除此之外它拥有以下特点：</a:t>
            </a:r>
          </a:p>
          <a:p>
            <a:pPr lvl="1"/>
            <a:r>
              <a:rPr lang="zh-CN" altLang="zh-CN" dirty="0"/>
              <a:t>支持</a:t>
            </a:r>
            <a:r>
              <a:rPr lang="en-US" altLang="zh-CN" dirty="0" err="1"/>
              <a:t>Akka</a:t>
            </a:r>
            <a:r>
              <a:rPr lang="en-US" altLang="zh-CN" dirty="0"/>
              <a:t> Actors </a:t>
            </a:r>
            <a:r>
              <a:rPr lang="zh-CN" altLang="zh-CN" dirty="0"/>
              <a:t>和</a:t>
            </a:r>
            <a:r>
              <a:rPr lang="en-US" altLang="zh-CN" dirty="0"/>
              <a:t> </a:t>
            </a:r>
            <a:r>
              <a:rPr lang="en-US" altLang="zh-CN" dirty="0" err="1"/>
              <a:t>Async</a:t>
            </a:r>
            <a:r>
              <a:rPr lang="en-US" altLang="zh-CN" dirty="0"/>
              <a:t> IO</a:t>
            </a:r>
            <a:r>
              <a:rPr lang="zh-CN" altLang="zh-CN" dirty="0"/>
              <a:t>，从而能达到很高的性能</a:t>
            </a:r>
          </a:p>
          <a:p>
            <a:pPr lvl="1"/>
            <a:r>
              <a:rPr lang="zh-CN" altLang="zh-CN" dirty="0"/>
              <a:t>支持实时生成</a:t>
            </a:r>
            <a:r>
              <a:rPr lang="en-US" altLang="zh-CN" dirty="0"/>
              <a:t>Html</a:t>
            </a:r>
            <a:r>
              <a:rPr lang="zh-CN" altLang="zh-CN" dirty="0"/>
              <a:t>动态轻量报表，从而使报表更易阅读和进行数据分析</a:t>
            </a:r>
          </a:p>
          <a:p>
            <a:pPr lvl="1"/>
            <a:r>
              <a:rPr lang="zh-CN" altLang="zh-CN" b="1" dirty="0"/>
              <a:t>支持</a:t>
            </a:r>
            <a:r>
              <a:rPr lang="en-US" altLang="zh-CN" b="1" dirty="0"/>
              <a:t>DSL</a:t>
            </a:r>
            <a:r>
              <a:rPr lang="zh-CN" altLang="zh-CN" b="1" dirty="0"/>
              <a:t>脚本，从而使测试脚本更易开发与维护</a:t>
            </a:r>
          </a:p>
          <a:p>
            <a:pPr lvl="1"/>
            <a:r>
              <a:rPr lang="zh-CN" altLang="zh-CN" dirty="0"/>
              <a:t>支持录制并生成测试脚本，从而可以方便的生成测试脚本</a:t>
            </a:r>
          </a:p>
          <a:p>
            <a:pPr lvl="1"/>
            <a:r>
              <a:rPr lang="zh-CN" altLang="zh-CN" dirty="0"/>
              <a:t>支持导入</a:t>
            </a:r>
            <a:r>
              <a:rPr lang="en-US" altLang="zh-CN" dirty="0"/>
              <a:t>HAR</a:t>
            </a:r>
            <a:r>
              <a:rPr lang="zh-CN" altLang="zh-CN" dirty="0"/>
              <a:t>（</a:t>
            </a:r>
            <a:r>
              <a:rPr lang="en-US" altLang="zh-CN" dirty="0"/>
              <a:t>Http Archive</a:t>
            </a:r>
            <a:r>
              <a:rPr lang="zh-CN" altLang="zh-CN" dirty="0"/>
              <a:t>）并生成测试脚本</a:t>
            </a:r>
          </a:p>
          <a:p>
            <a:pPr lvl="1"/>
            <a:r>
              <a:rPr lang="zh-CN" altLang="zh-CN" dirty="0"/>
              <a:t>支持</a:t>
            </a:r>
            <a:r>
              <a:rPr lang="en-US" altLang="zh-CN" dirty="0"/>
              <a:t>Maven</a:t>
            </a:r>
            <a:r>
              <a:rPr lang="zh-CN" altLang="zh-CN" dirty="0"/>
              <a:t>，</a:t>
            </a:r>
            <a:r>
              <a:rPr lang="en-US" altLang="zh-CN" dirty="0"/>
              <a:t>Eclipse</a:t>
            </a:r>
            <a:r>
              <a:rPr lang="zh-CN" altLang="zh-CN" dirty="0"/>
              <a:t>，</a:t>
            </a:r>
            <a:r>
              <a:rPr lang="en-US" altLang="zh-CN" dirty="0" err="1"/>
              <a:t>IntelliJ</a:t>
            </a:r>
            <a:r>
              <a:rPr lang="zh-CN" altLang="zh-CN" dirty="0"/>
              <a:t>等，以便于开发</a:t>
            </a:r>
          </a:p>
          <a:p>
            <a:pPr lvl="1"/>
            <a:r>
              <a:rPr lang="zh-CN" altLang="zh-CN" dirty="0"/>
              <a:t>支持</a:t>
            </a:r>
            <a:r>
              <a:rPr lang="en-US" altLang="zh-CN" dirty="0"/>
              <a:t>Jenkins</a:t>
            </a:r>
            <a:r>
              <a:rPr lang="zh-CN" altLang="zh-CN" dirty="0"/>
              <a:t>，以便于进行持续集成</a:t>
            </a:r>
          </a:p>
          <a:p>
            <a:pPr lvl="1"/>
            <a:r>
              <a:rPr lang="zh-CN" altLang="zh-CN" dirty="0"/>
              <a:t>支持插件，从而可以扩展其功能，比如可以扩展对其他协议的支持</a:t>
            </a:r>
          </a:p>
          <a:p>
            <a:endParaRPr lang="zh-CN" altLang="en-US" dirty="0"/>
          </a:p>
        </p:txBody>
      </p:sp>
    </p:spTree>
    <p:extLst>
      <p:ext uri="{BB962C8B-B14F-4D97-AF65-F5344CB8AC3E}">
        <p14:creationId xmlns:p14="http://schemas.microsoft.com/office/powerpoint/2010/main" val="1937354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云性能测试</a:t>
            </a:r>
            <a:endParaRPr lang="zh-CN" altLang="en-US" dirty="0"/>
          </a:p>
        </p:txBody>
      </p:sp>
      <p:sp>
        <p:nvSpPr>
          <p:cNvPr id="3" name="内容占位符 2"/>
          <p:cNvSpPr>
            <a:spLocks noGrp="1"/>
          </p:cNvSpPr>
          <p:nvPr>
            <p:ph idx="1"/>
          </p:nvPr>
        </p:nvSpPr>
        <p:spPr/>
        <p:txBody>
          <a:bodyPr/>
          <a:lstStyle/>
          <a:p>
            <a:r>
              <a:rPr lang="en-US" altLang="zh-CN" dirty="0" smtClean="0"/>
              <a:t>SOASTA</a:t>
            </a:r>
          </a:p>
          <a:p>
            <a:r>
              <a:rPr lang="en-US" altLang="zh-CN" dirty="0"/>
              <a:t>Gomez</a:t>
            </a:r>
            <a:endParaRPr lang="zh-CN" altLang="en-US" dirty="0"/>
          </a:p>
        </p:txBody>
      </p:sp>
      <p:pic>
        <p:nvPicPr>
          <p:cNvPr id="35843" name="Picture 3"/>
          <p:cNvPicPr>
            <a:picLocks noChangeAspect="1" noChangeArrowheads="1"/>
          </p:cNvPicPr>
          <p:nvPr/>
        </p:nvPicPr>
        <p:blipFill>
          <a:blip r:embed="rId3"/>
          <a:srcRect/>
          <a:stretch>
            <a:fillRect/>
          </a:stretch>
        </p:blipFill>
        <p:spPr bwMode="auto">
          <a:xfrm>
            <a:off x="2483768" y="2044723"/>
            <a:ext cx="6660233" cy="4813278"/>
          </a:xfrm>
          <a:prstGeom prst="rect">
            <a:avLst/>
          </a:prstGeom>
          <a:noFill/>
          <a:ln w="9525">
            <a:noFill/>
            <a:miter lim="800000"/>
            <a:headEnd/>
            <a:tailEnd/>
          </a:ln>
          <a:effectLst/>
        </p:spPr>
      </p:pic>
    </p:spTree>
    <p:extLst>
      <p:ext uri="{BB962C8B-B14F-4D97-AF65-F5344CB8AC3E}">
        <p14:creationId xmlns:p14="http://schemas.microsoft.com/office/powerpoint/2010/main" val="11953732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NeoLoad</a:t>
            </a:r>
            <a:r>
              <a:rPr lang="zh-CN" altLang="en-US" dirty="0"/>
              <a:t>的云测试方案</a:t>
            </a:r>
          </a:p>
        </p:txBody>
      </p:sp>
      <p:sp>
        <p:nvSpPr>
          <p:cNvPr id="3" name="内容占位符 2"/>
          <p:cNvSpPr>
            <a:spLocks noGrp="1"/>
          </p:cNvSpPr>
          <p:nvPr>
            <p:ph idx="1"/>
          </p:nvPr>
        </p:nvSpPr>
        <p:spPr/>
        <p:txBody>
          <a:bodyPr/>
          <a:lstStyle/>
          <a:p>
            <a:endParaRPr lang="zh-CN" altLang="en-US" dirty="0"/>
          </a:p>
        </p:txBody>
      </p:sp>
      <p:pic>
        <p:nvPicPr>
          <p:cNvPr id="4" name="Picture 2" descr="http://media.neotys.com/medias/images/mobile/mobile_testing_infrastructure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70000"/>
            <a:ext cx="8713539" cy="486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2338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端到端性能测试与性能监控方</a:t>
            </a:r>
            <a:r>
              <a:rPr lang="zh-CN" altLang="en-US" dirty="0" smtClean="0"/>
              <a:t>案</a:t>
            </a:r>
            <a:endParaRPr lang="zh-CN"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28800"/>
            <a:ext cx="8770573"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0417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92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zh-CN" altLang="en-US" smtClean="0"/>
              <a:t>培训后事项</a:t>
            </a:r>
          </a:p>
        </p:txBody>
      </p:sp>
      <p:sp>
        <p:nvSpPr>
          <p:cNvPr id="19458" name="Rectangle 3"/>
          <p:cNvSpPr>
            <a:spLocks noGrp="1" noChangeArrowheads="1"/>
          </p:cNvSpPr>
          <p:nvPr>
            <p:ph idx="1"/>
          </p:nvPr>
        </p:nvSpPr>
        <p:spPr/>
        <p:txBody>
          <a:bodyPr/>
          <a:lstStyle/>
          <a:p>
            <a:r>
              <a:rPr lang="zh-CN" altLang="en-US" smtClean="0"/>
              <a:t>填写课程反馈表</a:t>
            </a:r>
            <a:endParaRPr lang="en-US" altLang="zh-CN" smtClean="0"/>
          </a:p>
          <a:p>
            <a:r>
              <a:rPr lang="zh-CN" altLang="en-US" smtClean="0"/>
              <a:t>删除桌面临时文件</a:t>
            </a:r>
            <a:endParaRPr lang="en-US" altLang="zh-CN" smtClean="0"/>
          </a:p>
          <a:p>
            <a:r>
              <a:rPr lang="zh-CN" altLang="en-US" smtClean="0"/>
              <a:t>关机</a:t>
            </a:r>
          </a:p>
        </p:txBody>
      </p:sp>
    </p:spTree>
    <p:extLst>
      <p:ext uri="{BB962C8B-B14F-4D97-AF65-F5344CB8AC3E}">
        <p14:creationId xmlns:p14="http://schemas.microsoft.com/office/powerpoint/2010/main" val="202899892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lang="zh-CN" altLang="en-US" dirty="0"/>
              <a:t>陈能</a:t>
            </a:r>
            <a:r>
              <a:rPr lang="zh-CN" altLang="en-US" dirty="0" smtClean="0"/>
              <a:t>技</a:t>
            </a:r>
            <a:endParaRPr lang="zh-CN" altLang="en-US" dirty="0"/>
          </a:p>
        </p:txBody>
      </p:sp>
    </p:spTree>
    <p:extLst>
      <p:ext uri="{BB962C8B-B14F-4D97-AF65-F5344CB8AC3E}">
        <p14:creationId xmlns:p14="http://schemas.microsoft.com/office/powerpoint/2010/main" val="3384945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Mpstat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err="1"/>
              <a:t>mpstat</a:t>
            </a:r>
            <a:r>
              <a:rPr lang="zh-CN" altLang="en-US" dirty="0"/>
              <a:t>可以显示每个</a:t>
            </a:r>
            <a:r>
              <a:rPr lang="en-US" altLang="zh-CN" dirty="0"/>
              <a:t>CPU</a:t>
            </a:r>
            <a:r>
              <a:rPr lang="zh-CN" altLang="en-US" dirty="0"/>
              <a:t>的运行状况，比如系统有</a:t>
            </a:r>
            <a:r>
              <a:rPr lang="en-US" altLang="zh-CN" dirty="0"/>
              <a:t>4</a:t>
            </a:r>
            <a:r>
              <a:rPr lang="zh-CN" altLang="en-US" dirty="0"/>
              <a:t>个</a:t>
            </a:r>
            <a:r>
              <a:rPr lang="en-US" altLang="zh-CN" dirty="0"/>
              <a:t>CPU</a:t>
            </a:r>
            <a:r>
              <a:rPr lang="zh-CN" altLang="en-US" dirty="0"/>
              <a:t>。我们可以看到：</a:t>
            </a:r>
          </a:p>
          <a:p>
            <a:pPr marL="0" indent="0">
              <a:buNone/>
            </a:pPr>
            <a:r>
              <a:rPr lang="en-US" altLang="zh-CN" dirty="0" smtClean="0"/>
              <a:t># </a:t>
            </a:r>
            <a:r>
              <a:rPr lang="en-US" altLang="zh-CN" dirty="0" err="1"/>
              <a:t>mpstat</a:t>
            </a:r>
            <a:r>
              <a:rPr lang="en-US" altLang="zh-CN" dirty="0"/>
              <a:t> –P ALL </a:t>
            </a:r>
            <a:r>
              <a:rPr lang="en-US" altLang="zh-CN" dirty="0" smtClean="0"/>
              <a:t>1</a:t>
            </a:r>
            <a:endParaRPr lang="en-US" altLang="zh-CN" dirty="0"/>
          </a:p>
          <a:p>
            <a:pPr marL="0" indent="0">
              <a:buNone/>
            </a:pPr>
            <a:r>
              <a:rPr lang="en-US" altLang="zh-CN" dirty="0" smtClean="0"/>
              <a:t>Linux </a:t>
            </a:r>
            <a:r>
              <a:rPr lang="en-US" altLang="zh-CN" dirty="0"/>
              <a:t>2.4.21-20.ELsmp (</a:t>
            </a:r>
            <a:r>
              <a:rPr lang="en-US" altLang="zh-CN" dirty="0" err="1"/>
              <a:t>localhost.localdomain</a:t>
            </a:r>
            <a:r>
              <a:rPr lang="en-US" altLang="zh-CN" dirty="0"/>
              <a:t>) </a:t>
            </a:r>
            <a:r>
              <a:rPr lang="en-US" altLang="zh-CN" dirty="0" smtClean="0"/>
              <a:t>05/23/2006</a:t>
            </a:r>
          </a:p>
          <a:p>
            <a:pPr marL="0" indent="0">
              <a:buNone/>
            </a:pPr>
            <a:r>
              <a:rPr lang="en-US" altLang="zh-CN" dirty="0" smtClean="0"/>
              <a:t>05:17:31 </a:t>
            </a:r>
            <a:r>
              <a:rPr lang="en-US" altLang="zh-CN" dirty="0"/>
              <a:t>PM CPU %user %nice %system %idle </a:t>
            </a:r>
            <a:r>
              <a:rPr lang="en-US" altLang="zh-CN" dirty="0" err="1"/>
              <a:t>intr</a:t>
            </a:r>
            <a:r>
              <a:rPr lang="en-US" altLang="zh-CN" dirty="0"/>
              <a:t>/s</a:t>
            </a:r>
          </a:p>
          <a:p>
            <a:pPr marL="0" indent="0">
              <a:buNone/>
            </a:pPr>
            <a:r>
              <a:rPr lang="en-US" altLang="zh-CN" dirty="0" smtClean="0"/>
              <a:t>05:17:32 </a:t>
            </a:r>
            <a:r>
              <a:rPr lang="en-US" altLang="zh-CN" dirty="0"/>
              <a:t>PM all 0.00 0.00 3.19 96.53 13.27</a:t>
            </a:r>
          </a:p>
          <a:p>
            <a:pPr marL="0" indent="0">
              <a:buNone/>
            </a:pPr>
            <a:r>
              <a:rPr lang="en-US" altLang="zh-CN" dirty="0" smtClean="0"/>
              <a:t>05:17:32 </a:t>
            </a:r>
            <a:r>
              <a:rPr lang="en-US" altLang="zh-CN" dirty="0"/>
              <a:t>PM 0 0.00 0.00 0.00 100.00 0.00</a:t>
            </a:r>
          </a:p>
          <a:p>
            <a:pPr marL="0" indent="0">
              <a:buNone/>
            </a:pPr>
            <a:r>
              <a:rPr lang="en-US" altLang="zh-CN" dirty="0" smtClean="0"/>
              <a:t>05:17:32 </a:t>
            </a:r>
            <a:r>
              <a:rPr lang="en-US" altLang="zh-CN" dirty="0"/>
              <a:t>PM 1 1.12 0.00 12.73 86.15 13.27</a:t>
            </a:r>
          </a:p>
          <a:p>
            <a:pPr marL="0" indent="0">
              <a:buNone/>
            </a:pPr>
            <a:r>
              <a:rPr lang="en-US" altLang="zh-CN" dirty="0" smtClean="0"/>
              <a:t>05:17:32 </a:t>
            </a:r>
            <a:r>
              <a:rPr lang="en-US" altLang="zh-CN" dirty="0"/>
              <a:t>PM 2 0.00 0.00 0.00 100.00 0.00</a:t>
            </a:r>
          </a:p>
          <a:p>
            <a:pPr marL="0" indent="0">
              <a:buNone/>
            </a:pPr>
            <a:r>
              <a:rPr lang="en-US" altLang="zh-CN" dirty="0" smtClean="0"/>
              <a:t>05:17:32 </a:t>
            </a:r>
            <a:r>
              <a:rPr lang="en-US" altLang="zh-CN" dirty="0"/>
              <a:t>PM 3 0.00 0.00 0.00 100.00 0.00</a:t>
            </a:r>
            <a:endParaRPr lang="zh-CN" altLang="en-US" dirty="0"/>
          </a:p>
        </p:txBody>
      </p:sp>
    </p:spTree>
    <p:extLst>
      <p:ext uri="{BB962C8B-B14F-4D97-AF65-F5344CB8AC3E}">
        <p14:creationId xmlns:p14="http://schemas.microsoft.com/office/powerpoint/2010/main" val="40436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sar</a:t>
            </a:r>
            <a:endParaRPr lang="zh-CN" altLang="en-US" dirty="0"/>
          </a:p>
        </p:txBody>
      </p:sp>
      <p:sp>
        <p:nvSpPr>
          <p:cNvPr id="3" name="内容占位符 2"/>
          <p:cNvSpPr>
            <a:spLocks noGrp="1"/>
          </p:cNvSpPr>
          <p:nvPr>
            <p:ph idx="1"/>
          </p:nvPr>
        </p:nvSpPr>
        <p:spPr>
          <a:xfrm>
            <a:off x="323528" y="1283750"/>
            <a:ext cx="8496944" cy="4953562"/>
          </a:xfrm>
        </p:spPr>
        <p:txBody>
          <a:bodyPr>
            <a:normAutofit fontScale="70000" lnSpcReduction="20000"/>
          </a:bodyPr>
          <a:lstStyle/>
          <a:p>
            <a:r>
              <a:rPr lang="en-US" altLang="zh-CN" dirty="0" smtClean="0"/>
              <a:t>%</a:t>
            </a:r>
            <a:r>
              <a:rPr lang="en-US" altLang="zh-CN" dirty="0"/>
              <a:t>user</a:t>
            </a:r>
            <a:r>
              <a:rPr lang="zh-CN" altLang="zh-CN" dirty="0"/>
              <a:t>列显示了用户进程消耗的</a:t>
            </a:r>
            <a:r>
              <a:rPr lang="en-US" altLang="zh-CN" dirty="0"/>
              <a:t>CPU </a:t>
            </a:r>
            <a:r>
              <a:rPr lang="zh-CN" altLang="zh-CN" dirty="0"/>
              <a:t>时间百分比。</a:t>
            </a:r>
          </a:p>
          <a:p>
            <a:r>
              <a:rPr lang="en-US" altLang="zh-CN" dirty="0" smtClean="0"/>
              <a:t>%</a:t>
            </a:r>
            <a:r>
              <a:rPr lang="en-US" altLang="zh-CN" dirty="0"/>
              <a:t>nice</a:t>
            </a:r>
            <a:r>
              <a:rPr lang="zh-CN" altLang="zh-CN" dirty="0"/>
              <a:t>列显示了运行正常进程所消耗的</a:t>
            </a:r>
            <a:r>
              <a:rPr lang="en-US" altLang="zh-CN" dirty="0"/>
              <a:t>CPU </a:t>
            </a:r>
            <a:r>
              <a:rPr lang="zh-CN" altLang="zh-CN" dirty="0"/>
              <a:t>时间百分比。</a:t>
            </a:r>
          </a:p>
          <a:p>
            <a:r>
              <a:rPr lang="en-US" altLang="zh-CN" dirty="0" smtClean="0"/>
              <a:t>%</a:t>
            </a:r>
            <a:r>
              <a:rPr lang="en-US" altLang="zh-CN" dirty="0"/>
              <a:t>system</a:t>
            </a:r>
            <a:r>
              <a:rPr lang="zh-CN" altLang="zh-CN" dirty="0"/>
              <a:t>列显示了系统进程消耗的</a:t>
            </a:r>
            <a:r>
              <a:rPr lang="en-US" altLang="zh-CN" dirty="0"/>
              <a:t>CPU</a:t>
            </a:r>
            <a:r>
              <a:rPr lang="zh-CN" altLang="zh-CN" dirty="0"/>
              <a:t>时间百分比。</a:t>
            </a:r>
          </a:p>
          <a:p>
            <a:r>
              <a:rPr lang="en-US" altLang="zh-CN" dirty="0" smtClean="0"/>
              <a:t>%</a:t>
            </a:r>
            <a:r>
              <a:rPr lang="en-US" altLang="zh-CN" dirty="0" err="1"/>
              <a:t>iowait</a:t>
            </a:r>
            <a:r>
              <a:rPr lang="zh-CN" altLang="zh-CN" dirty="0"/>
              <a:t>列显示了</a:t>
            </a:r>
            <a:r>
              <a:rPr lang="en-US" altLang="zh-CN" dirty="0"/>
              <a:t>IO</a:t>
            </a:r>
            <a:r>
              <a:rPr lang="zh-CN" altLang="zh-CN" dirty="0"/>
              <a:t>等待所占用的</a:t>
            </a:r>
            <a:r>
              <a:rPr lang="en-US" altLang="zh-CN" dirty="0"/>
              <a:t>CPU</a:t>
            </a:r>
            <a:r>
              <a:rPr lang="zh-CN" altLang="zh-CN" dirty="0"/>
              <a:t>时间百分比</a:t>
            </a:r>
          </a:p>
          <a:p>
            <a:r>
              <a:rPr lang="en-US" altLang="zh-CN" dirty="0" smtClean="0"/>
              <a:t>%</a:t>
            </a:r>
            <a:r>
              <a:rPr lang="en-US" altLang="zh-CN" dirty="0"/>
              <a:t>steal</a:t>
            </a:r>
            <a:r>
              <a:rPr lang="zh-CN" altLang="zh-CN" dirty="0"/>
              <a:t>列显示了在内存相对紧张的环境下</a:t>
            </a:r>
            <a:r>
              <a:rPr lang="en-US" altLang="zh-CN" dirty="0" err="1"/>
              <a:t>pagein</a:t>
            </a:r>
            <a:r>
              <a:rPr lang="zh-CN" altLang="zh-CN" dirty="0"/>
              <a:t>强制对不同的页面进行的</a:t>
            </a:r>
            <a:r>
              <a:rPr lang="en-US" altLang="zh-CN" dirty="0"/>
              <a:t>steal</a:t>
            </a:r>
            <a:r>
              <a:rPr lang="zh-CN" altLang="zh-CN" dirty="0"/>
              <a:t>操作</a:t>
            </a:r>
            <a:r>
              <a:rPr lang="en-US" altLang="zh-CN" dirty="0"/>
              <a:t> </a:t>
            </a:r>
            <a:r>
              <a:rPr lang="zh-CN" altLang="zh-CN" dirty="0"/>
              <a:t>。</a:t>
            </a:r>
          </a:p>
          <a:p>
            <a:r>
              <a:rPr lang="en-US" altLang="zh-CN" dirty="0" smtClean="0"/>
              <a:t>%</a:t>
            </a:r>
            <a:r>
              <a:rPr lang="en-US" altLang="zh-CN" dirty="0"/>
              <a:t>idle</a:t>
            </a:r>
            <a:r>
              <a:rPr lang="zh-CN" altLang="zh-CN" dirty="0"/>
              <a:t>列显示了</a:t>
            </a:r>
            <a:r>
              <a:rPr lang="en-US" altLang="zh-CN" dirty="0"/>
              <a:t>CPU</a:t>
            </a:r>
            <a:r>
              <a:rPr lang="zh-CN" altLang="zh-CN" dirty="0"/>
              <a:t>处在空闲状态的时间百分比。</a:t>
            </a:r>
          </a:p>
          <a:p>
            <a:endParaRPr lang="en-US" altLang="zh-CN" dirty="0" smtClean="0"/>
          </a:p>
          <a:p>
            <a:r>
              <a:rPr lang="en-US" altLang="zh-CN" dirty="0" err="1" smtClean="0"/>
              <a:t>sar</a:t>
            </a:r>
            <a:r>
              <a:rPr lang="en-US" altLang="zh-CN" dirty="0" smtClean="0"/>
              <a:t> </a:t>
            </a:r>
            <a:r>
              <a:rPr lang="en-US" altLang="zh-CN" dirty="0"/>
              <a:t>2 5 </a:t>
            </a:r>
            <a:r>
              <a:rPr lang="zh-CN" altLang="en-US" dirty="0" smtClean="0"/>
              <a:t> </a:t>
            </a:r>
            <a:r>
              <a:rPr lang="en-US" altLang="zh-CN" dirty="0" smtClean="0"/>
              <a:t>// </a:t>
            </a:r>
            <a:r>
              <a:rPr lang="zh-CN" altLang="en-US" dirty="0"/>
              <a:t>每隔</a:t>
            </a:r>
            <a:r>
              <a:rPr lang="en-US" altLang="zh-CN" dirty="0"/>
              <a:t>2</a:t>
            </a:r>
            <a:r>
              <a:rPr lang="zh-CN" altLang="en-US" dirty="0"/>
              <a:t>秒，显示</a:t>
            </a:r>
            <a:r>
              <a:rPr lang="en-US" altLang="zh-CN" dirty="0"/>
              <a:t>5</a:t>
            </a:r>
            <a:r>
              <a:rPr lang="zh-CN" altLang="en-US" dirty="0"/>
              <a:t>次，</a:t>
            </a:r>
            <a:r>
              <a:rPr lang="en-US" altLang="zh-CN" dirty="0"/>
              <a:t>CPU</a:t>
            </a:r>
            <a:r>
              <a:rPr lang="zh-CN" altLang="en-US" dirty="0"/>
              <a:t>使用的情况 </a:t>
            </a:r>
          </a:p>
          <a:p>
            <a:r>
              <a:rPr lang="en-US" altLang="zh-CN" dirty="0" err="1"/>
              <a:t>sar</a:t>
            </a:r>
            <a:r>
              <a:rPr lang="zh-CN" altLang="zh-CN" dirty="0"/>
              <a:t>支持保存成两种格式的文件，一种是文本文件，一种是二进制文件（只有通过</a:t>
            </a:r>
            <a:r>
              <a:rPr lang="en-US" altLang="zh-CN" dirty="0" err="1"/>
              <a:t>sar</a:t>
            </a:r>
            <a:r>
              <a:rPr lang="zh-CN" altLang="zh-CN" dirty="0"/>
              <a:t>自己的命令才能查看</a:t>
            </a:r>
            <a:r>
              <a:rPr lang="zh-CN" altLang="zh-CN" dirty="0" smtClean="0"/>
              <a:t>）</a:t>
            </a:r>
            <a:endParaRPr lang="en-US" altLang="zh-CN" dirty="0" smtClean="0"/>
          </a:p>
          <a:p>
            <a:pPr lvl="1"/>
            <a:r>
              <a:rPr lang="en-US" altLang="zh-CN" dirty="0" err="1"/>
              <a:t>sar</a:t>
            </a:r>
            <a:r>
              <a:rPr lang="en-US" altLang="zh-CN" dirty="0"/>
              <a:t> 1 10 &gt; </a:t>
            </a:r>
            <a:r>
              <a:rPr lang="en-US" altLang="zh-CN" dirty="0" smtClean="0"/>
              <a:t>data.txt</a:t>
            </a:r>
          </a:p>
          <a:p>
            <a:pPr lvl="1"/>
            <a:r>
              <a:rPr lang="en-US" altLang="zh-CN" dirty="0" err="1"/>
              <a:t>sar</a:t>
            </a:r>
            <a:r>
              <a:rPr lang="en-US" altLang="zh-CN" dirty="0"/>
              <a:t> 1 5 </a:t>
            </a:r>
            <a:r>
              <a:rPr lang="en-US" altLang="zh-CN" dirty="0" smtClean="0"/>
              <a:t> </a:t>
            </a:r>
            <a:r>
              <a:rPr lang="en-US" altLang="zh-CN" dirty="0"/>
              <a:t>- o </a:t>
            </a:r>
            <a:r>
              <a:rPr lang="en-US" altLang="zh-CN" dirty="0" smtClean="0"/>
              <a:t>data</a:t>
            </a:r>
            <a:r>
              <a:rPr lang="zh-CN" altLang="en-US" dirty="0" smtClean="0"/>
              <a:t>  </a:t>
            </a:r>
            <a:r>
              <a:rPr lang="en-US" altLang="zh-CN" dirty="0" smtClean="0"/>
              <a:t>// </a:t>
            </a:r>
            <a:r>
              <a:rPr lang="zh-CN" altLang="zh-CN" dirty="0"/>
              <a:t>每隔</a:t>
            </a:r>
            <a:r>
              <a:rPr lang="en-US" altLang="zh-CN" dirty="0"/>
              <a:t>1</a:t>
            </a:r>
            <a:r>
              <a:rPr lang="zh-CN" altLang="zh-CN" dirty="0"/>
              <a:t>秒，写入</a:t>
            </a:r>
            <a:r>
              <a:rPr lang="en-US" altLang="zh-CN" dirty="0"/>
              <a:t>5</a:t>
            </a:r>
            <a:r>
              <a:rPr lang="zh-CN" altLang="zh-CN" dirty="0"/>
              <a:t>次，</a:t>
            </a:r>
            <a:r>
              <a:rPr lang="zh-CN" altLang="zh-CN" dirty="0" smtClean="0"/>
              <a:t>将</a:t>
            </a:r>
            <a:r>
              <a:rPr lang="en-US" altLang="zh-CN" dirty="0" smtClean="0"/>
              <a:t>CPU</a:t>
            </a:r>
            <a:r>
              <a:rPr lang="zh-CN" altLang="zh-CN" dirty="0" smtClean="0"/>
              <a:t>使</a:t>
            </a:r>
            <a:r>
              <a:rPr lang="zh-CN" altLang="zh-CN" dirty="0"/>
              <a:t>用的数据写入二进制文件</a:t>
            </a:r>
            <a:r>
              <a:rPr lang="en-US" altLang="zh-CN" dirty="0"/>
              <a:t>data</a:t>
            </a:r>
            <a:r>
              <a:rPr lang="zh-CN" altLang="zh-CN" dirty="0"/>
              <a:t>中。</a:t>
            </a:r>
            <a:r>
              <a:rPr lang="en-US" altLang="zh-CN" dirty="0"/>
              <a:t> </a:t>
            </a:r>
            <a:endParaRPr lang="en-US" altLang="zh-CN" dirty="0" smtClean="0"/>
          </a:p>
          <a:p>
            <a:pPr lvl="1"/>
            <a:r>
              <a:rPr lang="en-US" altLang="zh-CN" dirty="0" err="1" smtClean="0"/>
              <a:t>sar</a:t>
            </a:r>
            <a:r>
              <a:rPr lang="en-US" altLang="zh-CN" dirty="0" smtClean="0"/>
              <a:t> </a:t>
            </a:r>
            <a:r>
              <a:rPr lang="en-US" altLang="zh-CN" dirty="0"/>
              <a:t>- f </a:t>
            </a:r>
            <a:r>
              <a:rPr lang="en-US" altLang="zh-CN" dirty="0" smtClean="0"/>
              <a:t>data</a:t>
            </a:r>
            <a:r>
              <a:rPr lang="zh-CN" altLang="en-US" dirty="0" smtClean="0"/>
              <a:t>  </a:t>
            </a:r>
            <a:r>
              <a:rPr lang="en-US" altLang="zh-CN" dirty="0" smtClean="0"/>
              <a:t>// </a:t>
            </a:r>
            <a:r>
              <a:rPr lang="zh-CN" altLang="zh-CN" dirty="0"/>
              <a:t>查看</a:t>
            </a:r>
            <a:r>
              <a:rPr lang="en-US" altLang="zh-CN" dirty="0"/>
              <a:t>data</a:t>
            </a:r>
            <a:r>
              <a:rPr lang="zh-CN" altLang="zh-CN" dirty="0"/>
              <a:t>文件</a:t>
            </a:r>
            <a:endParaRPr lang="zh-CN" altLang="en-US" dirty="0"/>
          </a:p>
        </p:txBody>
      </p:sp>
    </p:spTree>
    <p:extLst>
      <p:ext uri="{BB962C8B-B14F-4D97-AF65-F5344CB8AC3E}">
        <p14:creationId xmlns:p14="http://schemas.microsoft.com/office/powerpoint/2010/main" val="170576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Pidstat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监视某个进</a:t>
            </a:r>
            <a:r>
              <a:rPr lang="zh-CN" altLang="en-US" dirty="0" smtClean="0"/>
              <a:t>程的</a:t>
            </a:r>
            <a:r>
              <a:rPr lang="en-US" altLang="zh-CN" dirty="0" smtClean="0"/>
              <a:t>CPU</a:t>
            </a:r>
            <a:r>
              <a:rPr lang="zh-CN" altLang="en-US" dirty="0" smtClean="0"/>
              <a:t>使用情况 </a:t>
            </a:r>
            <a:endParaRPr lang="zh-CN" altLang="en-US" dirty="0"/>
          </a:p>
          <a:p>
            <a:r>
              <a:rPr lang="en-US" altLang="zh-CN" dirty="0"/>
              <a:t>1.	</a:t>
            </a:r>
            <a:r>
              <a:rPr lang="zh-CN" altLang="en-US" dirty="0"/>
              <a:t>通过</a:t>
            </a:r>
            <a:r>
              <a:rPr lang="en-US" altLang="zh-CN" dirty="0" err="1"/>
              <a:t>ps</a:t>
            </a:r>
            <a:r>
              <a:rPr lang="zh-CN" altLang="en-US" dirty="0"/>
              <a:t>命令找到相应进程的</a:t>
            </a:r>
            <a:r>
              <a:rPr lang="en-US" altLang="zh-CN" dirty="0"/>
              <a:t>PID</a:t>
            </a:r>
            <a:r>
              <a:rPr lang="zh-CN" altLang="en-US" dirty="0"/>
              <a:t>： </a:t>
            </a:r>
            <a:endParaRPr lang="en-US" altLang="zh-CN" dirty="0" smtClean="0"/>
          </a:p>
          <a:p>
            <a:pPr marL="457200" lvl="1" indent="0">
              <a:buNone/>
            </a:pPr>
            <a:r>
              <a:rPr lang="en-US" altLang="zh-CN" dirty="0" err="1" smtClean="0"/>
              <a:t>ps</a:t>
            </a:r>
            <a:r>
              <a:rPr lang="en-US" altLang="zh-CN" dirty="0" smtClean="0"/>
              <a:t> </a:t>
            </a:r>
            <a:r>
              <a:rPr lang="en-US" altLang="zh-CN" dirty="0"/>
              <a:t>- e </a:t>
            </a:r>
          </a:p>
          <a:p>
            <a:r>
              <a:rPr lang="en-US" altLang="zh-CN" dirty="0"/>
              <a:t>2.	</a:t>
            </a:r>
            <a:r>
              <a:rPr lang="zh-CN" altLang="en-US" dirty="0"/>
              <a:t>使用</a:t>
            </a:r>
            <a:r>
              <a:rPr lang="en-US" altLang="zh-CN" dirty="0" err="1"/>
              <a:t>pidstat</a:t>
            </a:r>
            <a:r>
              <a:rPr lang="zh-CN" altLang="en-US" dirty="0"/>
              <a:t>命令监视进程，详细用法见：</a:t>
            </a:r>
            <a:r>
              <a:rPr lang="en-US" altLang="zh-CN" dirty="0"/>
              <a:t>http://pagesperso-orange.fr/sebastien.godard/man_pidstat.html </a:t>
            </a:r>
          </a:p>
          <a:p>
            <a:pPr lvl="1"/>
            <a:r>
              <a:rPr lang="en-US" altLang="zh-CN" dirty="0" err="1"/>
              <a:t>pidstat</a:t>
            </a:r>
            <a:r>
              <a:rPr lang="en-US" altLang="zh-CN" dirty="0"/>
              <a:t> 2 5 </a:t>
            </a:r>
          </a:p>
          <a:p>
            <a:pPr marL="457200" lvl="1" indent="0">
              <a:buNone/>
            </a:pPr>
            <a:r>
              <a:rPr lang="zh-CN" altLang="en-US" dirty="0" smtClean="0"/>
              <a:t>每</a:t>
            </a:r>
            <a:r>
              <a:rPr lang="zh-CN" altLang="en-US" dirty="0"/>
              <a:t>隔</a:t>
            </a:r>
            <a:r>
              <a:rPr lang="en-US" altLang="zh-CN" dirty="0"/>
              <a:t>2</a:t>
            </a:r>
            <a:r>
              <a:rPr lang="zh-CN" altLang="en-US" dirty="0"/>
              <a:t>秒，显示</a:t>
            </a:r>
            <a:r>
              <a:rPr lang="en-US" altLang="zh-CN" dirty="0"/>
              <a:t>5</a:t>
            </a:r>
            <a:r>
              <a:rPr lang="zh-CN" altLang="en-US" dirty="0"/>
              <a:t>次，所有活动进程的</a:t>
            </a:r>
            <a:r>
              <a:rPr lang="en-US" altLang="zh-CN" dirty="0"/>
              <a:t>CPU </a:t>
            </a:r>
            <a:r>
              <a:rPr lang="zh-CN" altLang="en-US" dirty="0"/>
              <a:t>使用情况 </a:t>
            </a:r>
          </a:p>
          <a:p>
            <a:pPr lvl="1"/>
            <a:r>
              <a:rPr lang="en-US" altLang="zh-CN" dirty="0" err="1"/>
              <a:t>pidstat</a:t>
            </a:r>
            <a:r>
              <a:rPr lang="en-US" altLang="zh-CN" dirty="0"/>
              <a:t> - p 3132 2 5 </a:t>
            </a:r>
          </a:p>
          <a:p>
            <a:pPr marL="457200" lvl="1" indent="0">
              <a:buNone/>
            </a:pPr>
            <a:r>
              <a:rPr lang="zh-CN" altLang="en-US" dirty="0" smtClean="0"/>
              <a:t>每</a:t>
            </a:r>
            <a:r>
              <a:rPr lang="zh-CN" altLang="en-US" dirty="0"/>
              <a:t>隔</a:t>
            </a:r>
            <a:r>
              <a:rPr lang="en-US" altLang="zh-CN" dirty="0"/>
              <a:t>2</a:t>
            </a:r>
            <a:r>
              <a:rPr lang="zh-CN" altLang="en-US" dirty="0"/>
              <a:t>秒，显示</a:t>
            </a:r>
            <a:r>
              <a:rPr lang="en-US" altLang="zh-CN" dirty="0"/>
              <a:t>5</a:t>
            </a:r>
            <a:r>
              <a:rPr lang="zh-CN" altLang="en-US" dirty="0"/>
              <a:t>次，</a:t>
            </a:r>
            <a:r>
              <a:rPr lang="en-US" altLang="zh-CN" dirty="0"/>
              <a:t>PID</a:t>
            </a:r>
            <a:r>
              <a:rPr lang="zh-CN" altLang="en-US" dirty="0"/>
              <a:t>为</a:t>
            </a:r>
            <a:r>
              <a:rPr lang="en-US" altLang="zh-CN" dirty="0"/>
              <a:t>1643</a:t>
            </a:r>
            <a:r>
              <a:rPr lang="zh-CN" altLang="en-US" dirty="0"/>
              <a:t>的进程的</a:t>
            </a:r>
            <a:r>
              <a:rPr lang="en-US" altLang="zh-CN" dirty="0"/>
              <a:t>CPU</a:t>
            </a:r>
            <a:r>
              <a:rPr lang="zh-CN" altLang="en-US" dirty="0"/>
              <a:t>使用情况显示 </a:t>
            </a:r>
          </a:p>
          <a:p>
            <a:pPr lvl="1"/>
            <a:r>
              <a:rPr lang="en-US" altLang="zh-CN" dirty="0" err="1"/>
              <a:t>pidstat</a:t>
            </a:r>
            <a:r>
              <a:rPr lang="en-US" altLang="zh-CN" dirty="0"/>
              <a:t> - p 3132 2 5 - r</a:t>
            </a:r>
          </a:p>
          <a:p>
            <a:pPr marL="457200" lvl="1" indent="0">
              <a:buNone/>
            </a:pPr>
            <a:r>
              <a:rPr lang="zh-CN" altLang="en-US" dirty="0" smtClean="0"/>
              <a:t>每</a:t>
            </a:r>
            <a:r>
              <a:rPr lang="zh-CN" altLang="en-US" dirty="0"/>
              <a:t>隔</a:t>
            </a:r>
            <a:r>
              <a:rPr lang="en-US" altLang="zh-CN" dirty="0"/>
              <a:t>2</a:t>
            </a:r>
            <a:r>
              <a:rPr lang="zh-CN" altLang="en-US" dirty="0"/>
              <a:t>秒，显示</a:t>
            </a:r>
            <a:r>
              <a:rPr lang="en-US" altLang="zh-CN" dirty="0"/>
              <a:t>5</a:t>
            </a:r>
            <a:r>
              <a:rPr lang="zh-CN" altLang="en-US" dirty="0"/>
              <a:t>次，</a:t>
            </a:r>
            <a:r>
              <a:rPr lang="en-US" altLang="zh-CN" dirty="0"/>
              <a:t>PID</a:t>
            </a:r>
            <a:r>
              <a:rPr lang="zh-CN" altLang="en-US" dirty="0"/>
              <a:t>为</a:t>
            </a:r>
            <a:r>
              <a:rPr lang="en-US" altLang="zh-CN" dirty="0"/>
              <a:t>1643</a:t>
            </a:r>
            <a:r>
              <a:rPr lang="zh-CN" altLang="en-US" dirty="0"/>
              <a:t>的进程的内存使用情况显示 </a:t>
            </a:r>
          </a:p>
          <a:p>
            <a:endParaRPr lang="zh-CN" altLang="en-US" dirty="0"/>
          </a:p>
        </p:txBody>
      </p:sp>
    </p:spTree>
    <p:extLst>
      <p:ext uri="{BB962C8B-B14F-4D97-AF65-F5344CB8AC3E}">
        <p14:creationId xmlns:p14="http://schemas.microsoft.com/office/powerpoint/2010/main" val="248010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zh-CN" altLang="en-US" dirty="0"/>
              <a:t>内存</a:t>
            </a:r>
            <a:r>
              <a:rPr lang="zh-CN" altLang="en-US" dirty="0" smtClean="0"/>
              <a:t>性</a:t>
            </a:r>
            <a:r>
              <a:rPr lang="zh-CN" altLang="en-US" dirty="0"/>
              <a:t>能监控</a:t>
            </a:r>
            <a:endParaRPr lang="zh-CN" altLang="en-US" dirty="0" smtClean="0"/>
          </a:p>
        </p:txBody>
      </p:sp>
      <p:sp>
        <p:nvSpPr>
          <p:cNvPr id="139267" name="Rectangle 4"/>
          <p:cNvSpPr>
            <a:spLocks noGrp="1" noChangeArrowheads="1"/>
          </p:cNvSpPr>
          <p:nvPr>
            <p:ph idx="1"/>
          </p:nvPr>
        </p:nvSpPr>
        <p:spPr>
          <a:xfrm>
            <a:off x="251520" y="1772816"/>
            <a:ext cx="8640960" cy="4431983"/>
          </a:xfrm>
        </p:spPr>
        <p:txBody>
          <a:bodyPr wrap="square">
            <a:spAutoFit/>
          </a:bodyPr>
          <a:lstStyle/>
          <a:p>
            <a:r>
              <a:rPr lang="zh-CN" altLang="zh-CN" dirty="0"/>
              <a:t>查看内存信息</a:t>
            </a:r>
            <a:r>
              <a:rPr lang="zh-CN" altLang="zh-CN" dirty="0" smtClean="0"/>
              <a:t>：</a:t>
            </a:r>
            <a:endParaRPr lang="en-US" altLang="zh-CN" dirty="0" smtClean="0"/>
          </a:p>
          <a:p>
            <a:pPr lvl="1"/>
            <a:r>
              <a:rPr lang="en-US" altLang="zh-CN" dirty="0" smtClean="0"/>
              <a:t>cat </a:t>
            </a:r>
            <a:r>
              <a:rPr lang="en-US" altLang="zh-CN" dirty="0"/>
              <a:t>/</a:t>
            </a:r>
            <a:r>
              <a:rPr lang="en-US" altLang="zh-CN" dirty="0" err="1"/>
              <a:t>proc</a:t>
            </a:r>
            <a:r>
              <a:rPr lang="en-US" altLang="zh-CN" dirty="0"/>
              <a:t>/</a:t>
            </a:r>
            <a:r>
              <a:rPr lang="en-US" altLang="zh-CN" dirty="0" err="1"/>
              <a:t>meminfo</a:t>
            </a:r>
            <a:endParaRPr lang="zh-CN" altLang="zh-CN" dirty="0"/>
          </a:p>
          <a:p>
            <a:r>
              <a:rPr lang="en-US" altLang="zh-CN" dirty="0" smtClean="0"/>
              <a:t>Free –m</a:t>
            </a:r>
          </a:p>
          <a:p>
            <a:r>
              <a:rPr lang="en-US" altLang="zh-CN" dirty="0" err="1" smtClean="0"/>
              <a:t>Vmstat</a:t>
            </a:r>
            <a:r>
              <a:rPr lang="en-US" altLang="zh-CN" dirty="0" smtClean="0"/>
              <a:t> 2 10</a:t>
            </a:r>
          </a:p>
          <a:p>
            <a:r>
              <a:rPr lang="en-US" altLang="zh-CN" dirty="0" smtClean="0"/>
              <a:t>Top</a:t>
            </a:r>
          </a:p>
          <a:p>
            <a:r>
              <a:rPr lang="en-US" altLang="zh-CN" dirty="0" smtClean="0"/>
              <a:t>Ps</a:t>
            </a:r>
          </a:p>
          <a:p>
            <a:endParaRPr lang="en-US" altLang="zh-CN" dirty="0" smtClean="0"/>
          </a:p>
          <a:p>
            <a:endParaRPr lang="en-US" altLang="zh-CN" dirty="0"/>
          </a:p>
        </p:txBody>
      </p:sp>
    </p:spTree>
    <p:extLst>
      <p:ext uri="{BB962C8B-B14F-4D97-AF65-F5344CB8AC3E}">
        <p14:creationId xmlns:p14="http://schemas.microsoft.com/office/powerpoint/2010/main" val="32434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free</a:t>
            </a:r>
            <a:endParaRPr lang="zh-CN" altLang="en-US" dirty="0"/>
          </a:p>
        </p:txBody>
      </p:sp>
      <p:sp>
        <p:nvSpPr>
          <p:cNvPr id="3" name="内容占位符 2"/>
          <p:cNvSpPr>
            <a:spLocks noGrp="1"/>
          </p:cNvSpPr>
          <p:nvPr>
            <p:ph idx="1"/>
          </p:nvPr>
        </p:nvSpPr>
        <p:spPr>
          <a:xfrm>
            <a:off x="206556" y="1193744"/>
            <a:ext cx="8757931" cy="4953562"/>
          </a:xfrm>
        </p:spPr>
        <p:txBody>
          <a:bodyPr/>
          <a:lstStyle/>
          <a:p>
            <a:r>
              <a:rPr lang="en-US" altLang="zh-CN" dirty="0"/>
              <a:t>$ free -m</a:t>
            </a:r>
          </a:p>
          <a:p>
            <a:pPr marL="0" indent="0">
              <a:buNone/>
            </a:pPr>
            <a:r>
              <a:rPr lang="en-US" altLang="zh-CN" dirty="0" smtClean="0"/>
              <a:t>                    total   used </a:t>
            </a:r>
            <a:r>
              <a:rPr lang="en-US" altLang="zh-CN" dirty="0">
                <a:solidFill>
                  <a:srgbClr val="FF0000"/>
                </a:solidFill>
              </a:rPr>
              <a:t>free</a:t>
            </a:r>
            <a:r>
              <a:rPr lang="en-US" altLang="zh-CN" dirty="0"/>
              <a:t> </a:t>
            </a:r>
            <a:r>
              <a:rPr lang="en-US" altLang="zh-CN" dirty="0" smtClean="0"/>
              <a:t>  shared    buffers    cached</a:t>
            </a:r>
            <a:endParaRPr lang="en-US" altLang="zh-CN" dirty="0"/>
          </a:p>
          <a:p>
            <a:pPr marL="0" indent="0">
              <a:buNone/>
            </a:pPr>
            <a:r>
              <a:rPr lang="en-US" altLang="zh-CN" dirty="0" err="1"/>
              <a:t>Mem</a:t>
            </a:r>
            <a:r>
              <a:rPr lang="en-US" altLang="zh-CN" dirty="0"/>
              <a:t>: </a:t>
            </a:r>
            <a:r>
              <a:rPr lang="en-US" altLang="zh-CN" dirty="0" smtClean="0"/>
              <a:t>         1002   769   </a:t>
            </a:r>
            <a:r>
              <a:rPr lang="en-US" altLang="zh-CN" dirty="0" smtClean="0">
                <a:solidFill>
                  <a:srgbClr val="FF0000"/>
                </a:solidFill>
              </a:rPr>
              <a:t>232</a:t>
            </a:r>
            <a:r>
              <a:rPr lang="en-US" altLang="zh-CN" dirty="0" smtClean="0"/>
              <a:t>            0    62           421</a:t>
            </a:r>
            <a:endParaRPr lang="en-US" altLang="zh-CN" dirty="0"/>
          </a:p>
          <a:p>
            <a:pPr marL="0" indent="0">
              <a:buNone/>
            </a:pPr>
            <a:r>
              <a:rPr lang="en-US" altLang="zh-CN" dirty="0"/>
              <a:t>-/+ buffers/cache: </a:t>
            </a:r>
            <a:r>
              <a:rPr lang="en-US" altLang="zh-CN" dirty="0" smtClean="0"/>
              <a:t> 286   </a:t>
            </a:r>
            <a:r>
              <a:rPr lang="en-US" altLang="zh-CN" dirty="0" smtClean="0">
                <a:solidFill>
                  <a:srgbClr val="FF0000"/>
                </a:solidFill>
              </a:rPr>
              <a:t>715</a:t>
            </a:r>
            <a:endParaRPr lang="en-US" altLang="zh-CN" dirty="0">
              <a:solidFill>
                <a:srgbClr val="FF0000"/>
              </a:solidFill>
            </a:endParaRPr>
          </a:p>
          <a:p>
            <a:pPr marL="0" indent="0">
              <a:buNone/>
            </a:pPr>
            <a:r>
              <a:rPr lang="en-US" altLang="zh-CN" dirty="0"/>
              <a:t>Swap</a:t>
            </a:r>
            <a:r>
              <a:rPr lang="en-US" altLang="zh-CN" dirty="0" smtClean="0"/>
              <a:t>:         </a:t>
            </a:r>
            <a:r>
              <a:rPr lang="en-US" altLang="zh-CN" dirty="0"/>
              <a:t>1153 </a:t>
            </a:r>
            <a:r>
              <a:rPr lang="en-US" altLang="zh-CN" dirty="0" smtClean="0"/>
              <a:t>      0  1153</a:t>
            </a:r>
            <a:endParaRPr lang="zh-CN" altLang="en-US" dirty="0"/>
          </a:p>
        </p:txBody>
      </p:sp>
      <p:sp>
        <p:nvSpPr>
          <p:cNvPr id="4" name="矩形 3"/>
          <p:cNvSpPr/>
          <p:nvPr/>
        </p:nvSpPr>
        <p:spPr>
          <a:xfrm>
            <a:off x="107504" y="4289028"/>
            <a:ext cx="4896544" cy="2308324"/>
          </a:xfrm>
          <a:prstGeom prst="rect">
            <a:avLst/>
          </a:prstGeom>
        </p:spPr>
        <p:txBody>
          <a:bodyPr wrap="square">
            <a:spAutoFit/>
          </a:bodyPr>
          <a:lstStyle/>
          <a:p>
            <a:r>
              <a:rPr lang="zh-CN" altLang="en-US" dirty="0"/>
              <a:t>第一部分</a:t>
            </a:r>
            <a:r>
              <a:rPr lang="en-US" altLang="zh-CN" dirty="0" err="1"/>
              <a:t>Mem</a:t>
            </a:r>
            <a:r>
              <a:rPr lang="zh-CN" altLang="en-US" dirty="0"/>
              <a:t>行</a:t>
            </a:r>
            <a:r>
              <a:rPr lang="en-US" altLang="zh-CN" dirty="0"/>
              <a:t>:</a:t>
            </a:r>
          </a:p>
          <a:p>
            <a:r>
              <a:rPr lang="en-US" altLang="zh-CN" dirty="0"/>
              <a:t>total </a:t>
            </a:r>
            <a:r>
              <a:rPr lang="zh-CN" altLang="en-US" dirty="0"/>
              <a:t>内存总数</a:t>
            </a:r>
            <a:r>
              <a:rPr lang="en-US" altLang="zh-CN" dirty="0"/>
              <a:t>: 1002M</a:t>
            </a:r>
          </a:p>
          <a:p>
            <a:r>
              <a:rPr lang="en-US" altLang="zh-CN" dirty="0"/>
              <a:t>used </a:t>
            </a:r>
            <a:r>
              <a:rPr lang="zh-CN" altLang="en-US" dirty="0"/>
              <a:t>已经使用的内存数</a:t>
            </a:r>
            <a:r>
              <a:rPr lang="en-US" altLang="zh-CN" dirty="0"/>
              <a:t>: 769M</a:t>
            </a:r>
          </a:p>
          <a:p>
            <a:r>
              <a:rPr lang="en-US" altLang="zh-CN" dirty="0"/>
              <a:t>free </a:t>
            </a:r>
            <a:r>
              <a:rPr lang="zh-CN" altLang="en-US" dirty="0"/>
              <a:t>空闲的内存数</a:t>
            </a:r>
            <a:r>
              <a:rPr lang="en-US" altLang="zh-CN" dirty="0"/>
              <a:t>: 232M</a:t>
            </a:r>
          </a:p>
          <a:p>
            <a:r>
              <a:rPr lang="en-US" altLang="zh-CN" dirty="0"/>
              <a:t>shared </a:t>
            </a:r>
            <a:r>
              <a:rPr lang="zh-CN" altLang="en-US" dirty="0"/>
              <a:t>当前已经废弃不用，总是</a:t>
            </a:r>
            <a:r>
              <a:rPr lang="en-US" altLang="zh-CN" dirty="0"/>
              <a:t>0</a:t>
            </a:r>
          </a:p>
          <a:p>
            <a:r>
              <a:rPr lang="en-US" altLang="zh-CN" dirty="0"/>
              <a:t>buffers  </a:t>
            </a:r>
            <a:r>
              <a:rPr lang="en-US" altLang="zh-CN" dirty="0" smtClean="0"/>
              <a:t>Buffer</a:t>
            </a:r>
            <a:r>
              <a:rPr lang="zh-CN" altLang="en-US" dirty="0" smtClean="0"/>
              <a:t>缓</a:t>
            </a:r>
            <a:r>
              <a:rPr lang="zh-CN" altLang="en-US" dirty="0"/>
              <a:t>存内存数</a:t>
            </a:r>
            <a:r>
              <a:rPr lang="en-US" altLang="zh-CN" dirty="0"/>
              <a:t>: 62M</a:t>
            </a:r>
          </a:p>
          <a:p>
            <a:r>
              <a:rPr lang="en-US" altLang="zh-CN" dirty="0"/>
              <a:t>cached </a:t>
            </a:r>
            <a:r>
              <a:rPr lang="en-US" altLang="zh-CN" dirty="0" smtClean="0"/>
              <a:t> Page</a:t>
            </a:r>
            <a:r>
              <a:rPr lang="zh-CN" altLang="en-US" dirty="0" smtClean="0"/>
              <a:t>缓</a:t>
            </a:r>
            <a:r>
              <a:rPr lang="zh-CN" altLang="en-US" dirty="0"/>
              <a:t>存内存数</a:t>
            </a:r>
            <a:r>
              <a:rPr lang="en-US" altLang="zh-CN" dirty="0"/>
              <a:t>:</a:t>
            </a:r>
            <a:r>
              <a:rPr lang="en-US" altLang="zh-CN" dirty="0" smtClean="0"/>
              <a:t>421M</a:t>
            </a:r>
            <a:endParaRPr lang="en-US" altLang="zh-CN" dirty="0"/>
          </a:p>
          <a:p>
            <a:r>
              <a:rPr lang="zh-CN" altLang="en-US" dirty="0"/>
              <a:t>关系：</a:t>
            </a:r>
            <a:r>
              <a:rPr lang="en-US" altLang="zh-CN" dirty="0"/>
              <a:t>total(1002M) = used(769M) + free(232M)</a:t>
            </a:r>
            <a:endParaRPr lang="zh-CN" altLang="en-US" dirty="0"/>
          </a:p>
        </p:txBody>
      </p:sp>
      <p:sp>
        <p:nvSpPr>
          <p:cNvPr id="5" name="矩形 4"/>
          <p:cNvSpPr/>
          <p:nvPr/>
        </p:nvSpPr>
        <p:spPr>
          <a:xfrm>
            <a:off x="4788024" y="3884590"/>
            <a:ext cx="4355975" cy="2862322"/>
          </a:xfrm>
          <a:prstGeom prst="rect">
            <a:avLst/>
          </a:prstGeom>
        </p:spPr>
        <p:txBody>
          <a:bodyPr wrap="square">
            <a:spAutoFit/>
          </a:bodyPr>
          <a:lstStyle/>
          <a:p>
            <a:r>
              <a:rPr lang="zh-CN" altLang="en-US" dirty="0"/>
              <a:t>第二部分</a:t>
            </a:r>
            <a:r>
              <a:rPr lang="en-US" altLang="zh-CN" dirty="0"/>
              <a:t>(-/+ buffers/cache):</a:t>
            </a:r>
          </a:p>
          <a:p>
            <a:r>
              <a:rPr lang="en-US" altLang="zh-CN" dirty="0"/>
              <a:t>(-buffers/cache) used</a:t>
            </a:r>
            <a:r>
              <a:rPr lang="zh-CN" altLang="en-US" dirty="0"/>
              <a:t>内存数：</a:t>
            </a:r>
            <a:r>
              <a:rPr lang="en-US" altLang="zh-CN" dirty="0"/>
              <a:t>286M (</a:t>
            </a:r>
            <a:r>
              <a:rPr lang="zh-CN" altLang="en-US" dirty="0"/>
              <a:t>指的第一部分</a:t>
            </a:r>
            <a:r>
              <a:rPr lang="en-US" altLang="zh-CN" dirty="0" err="1"/>
              <a:t>Mem</a:t>
            </a:r>
            <a:r>
              <a:rPr lang="zh-CN" altLang="en-US" dirty="0"/>
              <a:t>行中的</a:t>
            </a:r>
            <a:r>
              <a:rPr lang="en-US" altLang="zh-CN" dirty="0"/>
              <a:t>used - buffers - cached)</a:t>
            </a:r>
          </a:p>
          <a:p>
            <a:r>
              <a:rPr lang="en-US" altLang="zh-CN" dirty="0"/>
              <a:t>(+buffers/cache) free</a:t>
            </a:r>
            <a:r>
              <a:rPr lang="zh-CN" altLang="en-US" dirty="0"/>
              <a:t>内存数</a:t>
            </a:r>
            <a:r>
              <a:rPr lang="en-US" altLang="zh-CN" dirty="0"/>
              <a:t>: 715M (</a:t>
            </a:r>
            <a:r>
              <a:rPr lang="zh-CN" altLang="en-US" dirty="0"/>
              <a:t>指的第一部分</a:t>
            </a:r>
            <a:r>
              <a:rPr lang="en-US" altLang="zh-CN" dirty="0" err="1"/>
              <a:t>Mem</a:t>
            </a:r>
            <a:r>
              <a:rPr lang="zh-CN" altLang="en-US" dirty="0"/>
              <a:t>行中的</a:t>
            </a:r>
            <a:r>
              <a:rPr lang="en-US" altLang="zh-CN" dirty="0"/>
              <a:t>free + buffers + cached)</a:t>
            </a:r>
          </a:p>
          <a:p>
            <a:endParaRPr lang="en-US" altLang="zh-CN" dirty="0" smtClean="0"/>
          </a:p>
          <a:p>
            <a:r>
              <a:rPr lang="zh-CN" altLang="en-US" dirty="0" smtClean="0"/>
              <a:t>可</a:t>
            </a:r>
            <a:r>
              <a:rPr lang="zh-CN" altLang="en-US" dirty="0"/>
              <a:t>见</a:t>
            </a:r>
            <a:r>
              <a:rPr lang="en-US" altLang="zh-CN" dirty="0"/>
              <a:t>-buffers/cache</a:t>
            </a:r>
            <a:r>
              <a:rPr lang="zh-CN" altLang="en-US" dirty="0"/>
              <a:t>反映的是被程序实实在在吃掉的内存，而</a:t>
            </a:r>
            <a:r>
              <a:rPr lang="en-US" altLang="zh-CN" dirty="0"/>
              <a:t>+buffers/cache</a:t>
            </a:r>
            <a:r>
              <a:rPr lang="zh-CN" altLang="en-US" dirty="0"/>
              <a:t>反映的是可以挪用的内存总数。</a:t>
            </a:r>
          </a:p>
        </p:txBody>
      </p:sp>
    </p:spTree>
    <p:extLst>
      <p:ext uri="{BB962C8B-B14F-4D97-AF65-F5344CB8AC3E}">
        <p14:creationId xmlns:p14="http://schemas.microsoft.com/office/powerpoint/2010/main" val="1517691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vmstat</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descr="D:\PrefTest\Linux调优\监控\vmstat输出图示.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4739"/>
            <a:ext cx="9144000" cy="553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78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vmstat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memory</a:t>
            </a:r>
            <a:endParaRPr lang="zh-CN" altLang="zh-CN" dirty="0"/>
          </a:p>
          <a:p>
            <a:pPr lvl="1"/>
            <a:r>
              <a:rPr lang="en-US" altLang="zh-CN" dirty="0" err="1" smtClean="0"/>
              <a:t>swpd</a:t>
            </a:r>
            <a:r>
              <a:rPr lang="zh-CN" altLang="zh-CN" dirty="0"/>
              <a:t>列表示切换到内存交换区的内存数量（以</a:t>
            </a:r>
            <a:r>
              <a:rPr lang="en-US" altLang="zh-CN" dirty="0"/>
              <a:t>k</a:t>
            </a:r>
            <a:r>
              <a:rPr lang="zh-CN" altLang="zh-CN" dirty="0"/>
              <a:t>为单位）。如果</a:t>
            </a:r>
            <a:r>
              <a:rPr lang="en-US" altLang="zh-CN" dirty="0" err="1"/>
              <a:t>swpd</a:t>
            </a:r>
            <a:r>
              <a:rPr lang="zh-CN" altLang="zh-CN" dirty="0"/>
              <a:t>的值不为</a:t>
            </a:r>
            <a:r>
              <a:rPr lang="en-US" altLang="zh-CN" dirty="0"/>
              <a:t>0</a:t>
            </a:r>
            <a:r>
              <a:rPr lang="zh-CN" altLang="zh-CN" dirty="0"/>
              <a:t>，或者比较大，只要</a:t>
            </a:r>
            <a:r>
              <a:rPr lang="en-US" altLang="zh-CN" dirty="0" err="1"/>
              <a:t>si</a:t>
            </a:r>
            <a:r>
              <a:rPr lang="zh-CN" altLang="zh-CN" dirty="0"/>
              <a:t>、</a:t>
            </a:r>
            <a:r>
              <a:rPr lang="en-US" altLang="zh-CN" dirty="0"/>
              <a:t>so</a:t>
            </a:r>
            <a:r>
              <a:rPr lang="zh-CN" altLang="zh-CN" dirty="0"/>
              <a:t>的值长期为</a:t>
            </a:r>
            <a:r>
              <a:rPr lang="en-US" altLang="zh-CN" dirty="0"/>
              <a:t>0</a:t>
            </a:r>
            <a:r>
              <a:rPr lang="zh-CN" altLang="zh-CN" dirty="0"/>
              <a:t>，这种情况下一般不用担心，不会影响系统性能</a:t>
            </a:r>
            <a:r>
              <a:rPr lang="zh-CN" altLang="zh-CN" dirty="0" smtClean="0"/>
              <a:t>。</a:t>
            </a:r>
            <a:endParaRPr lang="en-US" altLang="zh-CN" dirty="0" smtClean="0"/>
          </a:p>
          <a:p>
            <a:pPr lvl="1"/>
            <a:r>
              <a:rPr lang="en-US" altLang="zh-CN" dirty="0" smtClean="0"/>
              <a:t>free</a:t>
            </a:r>
            <a:r>
              <a:rPr lang="zh-CN" altLang="zh-CN" dirty="0"/>
              <a:t>列表示当前空闲的物理内存数量（以</a:t>
            </a:r>
            <a:r>
              <a:rPr lang="en-US" altLang="zh-CN" dirty="0"/>
              <a:t>k</a:t>
            </a:r>
            <a:r>
              <a:rPr lang="zh-CN" altLang="zh-CN" dirty="0"/>
              <a:t>为单位）</a:t>
            </a:r>
          </a:p>
          <a:p>
            <a:pPr lvl="1"/>
            <a:r>
              <a:rPr lang="en-US" altLang="zh-CN" dirty="0" smtClean="0"/>
              <a:t>buff</a:t>
            </a:r>
            <a:r>
              <a:rPr lang="zh-CN" altLang="zh-CN" dirty="0"/>
              <a:t>列表示</a:t>
            </a:r>
            <a:r>
              <a:rPr lang="en-US" altLang="zh-CN" dirty="0"/>
              <a:t>buffers cache</a:t>
            </a:r>
            <a:r>
              <a:rPr lang="zh-CN" altLang="zh-CN" dirty="0"/>
              <a:t>的内存数量，一般对块设备的读写才需要缓冲。</a:t>
            </a:r>
          </a:p>
          <a:p>
            <a:pPr lvl="1"/>
            <a:r>
              <a:rPr lang="en-US" altLang="zh-CN" dirty="0" smtClean="0"/>
              <a:t>cache</a:t>
            </a:r>
            <a:r>
              <a:rPr lang="zh-CN" altLang="zh-CN" dirty="0"/>
              <a:t>列表示</a:t>
            </a:r>
            <a:r>
              <a:rPr lang="en-US" altLang="zh-CN" dirty="0"/>
              <a:t>page cached</a:t>
            </a:r>
            <a:r>
              <a:rPr lang="zh-CN" altLang="zh-CN" dirty="0"/>
              <a:t>的内存数量，一般作为文件系统</a:t>
            </a:r>
            <a:r>
              <a:rPr lang="en-US" altLang="zh-CN" dirty="0"/>
              <a:t>cached</a:t>
            </a:r>
            <a:r>
              <a:rPr lang="zh-CN" altLang="zh-CN" dirty="0"/>
              <a:t>，频繁访问的文件都会被</a:t>
            </a:r>
            <a:r>
              <a:rPr lang="en-US" altLang="zh-CN" dirty="0"/>
              <a:t>cached</a:t>
            </a:r>
            <a:r>
              <a:rPr lang="zh-CN" altLang="zh-CN" dirty="0"/>
              <a:t>，如果</a:t>
            </a:r>
            <a:r>
              <a:rPr lang="en-US" altLang="zh-CN" dirty="0"/>
              <a:t>cache</a:t>
            </a:r>
            <a:r>
              <a:rPr lang="zh-CN" altLang="zh-CN" dirty="0"/>
              <a:t>值较大，说明</a:t>
            </a:r>
            <a:r>
              <a:rPr lang="en-US" altLang="zh-CN" dirty="0"/>
              <a:t>cached</a:t>
            </a:r>
            <a:r>
              <a:rPr lang="zh-CN" altLang="zh-CN" dirty="0"/>
              <a:t>的文件数较多，如果此时</a:t>
            </a:r>
            <a:r>
              <a:rPr lang="en-US" altLang="zh-CN" dirty="0"/>
              <a:t>IO</a:t>
            </a:r>
            <a:r>
              <a:rPr lang="zh-CN" altLang="zh-CN" dirty="0"/>
              <a:t>中</a:t>
            </a:r>
            <a:r>
              <a:rPr lang="en-US" altLang="zh-CN" dirty="0"/>
              <a:t>bi</a:t>
            </a:r>
            <a:r>
              <a:rPr lang="zh-CN" altLang="zh-CN" dirty="0"/>
              <a:t>比较小，说明文件系统效率比较好。</a:t>
            </a:r>
          </a:p>
          <a:p>
            <a:r>
              <a:rPr lang="en-US" altLang="zh-CN" dirty="0" smtClean="0"/>
              <a:t>swap</a:t>
            </a:r>
            <a:endParaRPr lang="zh-CN" altLang="zh-CN" dirty="0"/>
          </a:p>
          <a:p>
            <a:pPr lvl="1"/>
            <a:r>
              <a:rPr lang="en-US" altLang="zh-CN" dirty="0" err="1"/>
              <a:t>si</a:t>
            </a:r>
            <a:r>
              <a:rPr lang="en-US" altLang="zh-CN" dirty="0"/>
              <a:t> </a:t>
            </a:r>
            <a:r>
              <a:rPr lang="zh-CN" altLang="zh-CN" dirty="0"/>
              <a:t>列表示由磁盘调入内存，也就是内存进入内存交换区的数量。</a:t>
            </a:r>
          </a:p>
          <a:p>
            <a:pPr lvl="1"/>
            <a:r>
              <a:rPr lang="en-US" altLang="zh-CN" dirty="0"/>
              <a:t>so</a:t>
            </a:r>
            <a:r>
              <a:rPr lang="zh-CN" altLang="zh-CN" dirty="0"/>
              <a:t>列表示由内存调入磁盘，也就是内存交换区进入内存的数量。</a:t>
            </a:r>
          </a:p>
          <a:p>
            <a:pPr lvl="1"/>
            <a:r>
              <a:rPr lang="zh-CN" altLang="zh-CN" dirty="0"/>
              <a:t>一般情况下，</a:t>
            </a:r>
            <a:r>
              <a:rPr lang="en-US" altLang="zh-CN" dirty="0" err="1"/>
              <a:t>si</a:t>
            </a:r>
            <a:r>
              <a:rPr lang="zh-CN" altLang="zh-CN" dirty="0"/>
              <a:t>、</a:t>
            </a:r>
            <a:r>
              <a:rPr lang="en-US" altLang="zh-CN" dirty="0"/>
              <a:t>so</a:t>
            </a:r>
            <a:r>
              <a:rPr lang="zh-CN" altLang="zh-CN" dirty="0"/>
              <a:t>的值都为</a:t>
            </a:r>
            <a:r>
              <a:rPr lang="en-US" altLang="zh-CN" dirty="0"/>
              <a:t>0</a:t>
            </a:r>
            <a:r>
              <a:rPr lang="zh-CN" altLang="zh-CN" dirty="0"/>
              <a:t>，如果</a:t>
            </a:r>
            <a:r>
              <a:rPr lang="en-US" altLang="zh-CN" dirty="0" err="1"/>
              <a:t>si</a:t>
            </a:r>
            <a:r>
              <a:rPr lang="zh-CN" altLang="zh-CN" dirty="0"/>
              <a:t>、</a:t>
            </a:r>
            <a:r>
              <a:rPr lang="en-US" altLang="zh-CN" dirty="0"/>
              <a:t>so</a:t>
            </a:r>
            <a:r>
              <a:rPr lang="zh-CN" altLang="zh-CN" dirty="0"/>
              <a:t>的值长期不为</a:t>
            </a:r>
            <a:r>
              <a:rPr lang="en-US" altLang="zh-CN" dirty="0"/>
              <a:t>0</a:t>
            </a:r>
            <a:r>
              <a:rPr lang="zh-CN" altLang="zh-CN" dirty="0"/>
              <a:t>，则表示系统内存不足。需要增加系统内存。</a:t>
            </a:r>
          </a:p>
          <a:p>
            <a:endParaRPr lang="zh-CN" altLang="en-US" dirty="0"/>
          </a:p>
        </p:txBody>
      </p:sp>
    </p:spTree>
    <p:extLst>
      <p:ext uri="{BB962C8B-B14F-4D97-AF65-F5344CB8AC3E}">
        <p14:creationId xmlns:p14="http://schemas.microsoft.com/office/powerpoint/2010/main" val="21000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监控单个进程占用内存的情况</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top -d 1</a:t>
            </a:r>
            <a:br>
              <a:rPr lang="en-US" altLang="zh-CN" dirty="0"/>
            </a:br>
            <a:r>
              <a:rPr lang="zh-CN" altLang="en-US" dirty="0"/>
              <a:t>然后</a:t>
            </a:r>
            <a:r>
              <a:rPr lang="en-US" altLang="zh-CN" dirty="0"/>
              <a:t>shift + m</a:t>
            </a:r>
            <a:r>
              <a:rPr lang="zh-CN" altLang="en-US" dirty="0"/>
              <a:t>（</a:t>
            </a:r>
            <a:r>
              <a:rPr lang="en-US" altLang="zh-CN" dirty="0"/>
              <a:t>Sort by memory usage</a:t>
            </a:r>
            <a:r>
              <a:rPr lang="zh-CN" altLang="en-US" dirty="0" smtClean="0"/>
              <a:t>）</a:t>
            </a:r>
            <a:endParaRPr lang="en-US" altLang="zh-CN" dirty="0" smtClean="0"/>
          </a:p>
          <a:p>
            <a:endParaRPr lang="en-US" altLang="zh-CN" dirty="0" smtClean="0"/>
          </a:p>
          <a:p>
            <a:r>
              <a:rPr lang="en-US" altLang="zh-CN" dirty="0" smtClean="0"/>
              <a:t>Ps</a:t>
            </a:r>
            <a:r>
              <a:rPr lang="zh-CN" altLang="en-US" dirty="0" smtClean="0"/>
              <a:t> </a:t>
            </a:r>
            <a:r>
              <a:rPr lang="en-US" altLang="zh-CN" dirty="0" smtClean="0"/>
              <a:t>aux</a:t>
            </a:r>
            <a:r>
              <a:rPr lang="zh-CN" altLang="en-US" dirty="0" smtClean="0"/>
              <a:t> </a:t>
            </a:r>
            <a:r>
              <a:rPr lang="en-US" altLang="zh-CN" dirty="0" smtClean="0"/>
              <a:t>| </a:t>
            </a:r>
            <a:r>
              <a:rPr lang="en-US" altLang="zh-CN" dirty="0" err="1" smtClean="0"/>
              <a:t>grep</a:t>
            </a:r>
            <a:r>
              <a:rPr lang="en-US" altLang="zh-CN" dirty="0" smtClean="0"/>
              <a:t> </a:t>
            </a:r>
            <a:r>
              <a:rPr lang="en-US" altLang="zh-CN" dirty="0" err="1" smtClean="0"/>
              <a:t>HoldMemoryMain</a:t>
            </a:r>
            <a:endParaRPr lang="en-US" altLang="zh-CN" dirty="0" smtClean="0"/>
          </a:p>
          <a:p>
            <a:r>
              <a:rPr lang="en-US" altLang="zh-CN" dirty="0" smtClean="0"/>
              <a:t>top </a:t>
            </a:r>
            <a:r>
              <a:rPr lang="en-US" altLang="zh-CN" dirty="0"/>
              <a:t>-b -n1 -p 21642 | tail -2|head -1|awk '{print $5</a:t>
            </a:r>
            <a:r>
              <a:rPr lang="en-US" altLang="zh-CN" dirty="0" smtClean="0"/>
              <a:t>}'</a:t>
            </a:r>
          </a:p>
          <a:p>
            <a:endParaRPr lang="en-US" altLang="zh-CN" dirty="0" smtClean="0"/>
          </a:p>
          <a:p>
            <a:r>
              <a:rPr lang="en-US" altLang="zh-CN" b="1" dirty="0" smtClean="0"/>
              <a:t>VIRT=SWAP+RES</a:t>
            </a:r>
          </a:p>
          <a:p>
            <a:r>
              <a:rPr lang="en-US" altLang="zh-CN" dirty="0"/>
              <a:t>VIRT</a:t>
            </a:r>
            <a:r>
              <a:rPr lang="zh-CN" altLang="en-US" dirty="0"/>
              <a:t> 进程使用的虚拟内存总量，单位</a:t>
            </a:r>
            <a:r>
              <a:rPr lang="en-US" altLang="zh-CN" dirty="0" smtClean="0"/>
              <a:t>kb</a:t>
            </a:r>
          </a:p>
          <a:p>
            <a:r>
              <a:rPr lang="en-US" altLang="zh-CN" dirty="0" smtClean="0"/>
              <a:t>SWAP </a:t>
            </a:r>
            <a:r>
              <a:rPr lang="zh-CN" altLang="en-US" dirty="0"/>
              <a:t>进程使用的虚拟内存中，被换出的大小，单位</a:t>
            </a:r>
            <a:r>
              <a:rPr lang="en-US" altLang="zh-CN" dirty="0" smtClean="0"/>
              <a:t>kb</a:t>
            </a:r>
          </a:p>
          <a:p>
            <a:r>
              <a:rPr lang="en-US" altLang="zh-CN" dirty="0"/>
              <a:t>RES </a:t>
            </a:r>
            <a:r>
              <a:rPr lang="zh-CN" altLang="en-US" dirty="0"/>
              <a:t>进程使用的、未被换出的物理内存大小，单位</a:t>
            </a:r>
            <a:r>
              <a:rPr lang="en-US" altLang="zh-CN" dirty="0" smtClean="0"/>
              <a:t>kb</a:t>
            </a:r>
            <a:endParaRPr lang="zh-CN" altLang="en-US" dirty="0"/>
          </a:p>
        </p:txBody>
      </p:sp>
    </p:spTree>
    <p:extLst>
      <p:ext uri="{BB962C8B-B14F-4D97-AF65-F5344CB8AC3E}">
        <p14:creationId xmlns:p14="http://schemas.microsoft.com/office/powerpoint/2010/main" val="1634778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361950"/>
            <a:ext cx="8229600" cy="733425"/>
          </a:xfrm>
        </p:spPr>
        <p:txBody>
          <a:bodyPr/>
          <a:lstStyle/>
          <a:p>
            <a:r>
              <a:rPr lang="zh-CN" altLang="en-US" smtClean="0"/>
              <a:t>培训讲师介绍</a:t>
            </a:r>
          </a:p>
        </p:txBody>
      </p:sp>
      <p:sp>
        <p:nvSpPr>
          <p:cNvPr id="10243" name="Rectangle 3"/>
          <p:cNvSpPr>
            <a:spLocks noGrp="1" noChangeArrowheads="1"/>
          </p:cNvSpPr>
          <p:nvPr>
            <p:ph idx="1"/>
          </p:nvPr>
        </p:nvSpPr>
        <p:spPr/>
        <p:txBody>
          <a:bodyPr/>
          <a:lstStyle/>
          <a:p>
            <a:r>
              <a:rPr lang="zh-CN" altLang="en-US" dirty="0"/>
              <a:t>陈能技 </a:t>
            </a:r>
            <a:r>
              <a:rPr lang="en-US" altLang="zh-CN" dirty="0"/>
              <a:t>(18925189935@126.com) </a:t>
            </a:r>
          </a:p>
          <a:p>
            <a:r>
              <a:rPr lang="en-US" altLang="zh-CN" dirty="0" smtClean="0"/>
              <a:t>11</a:t>
            </a:r>
            <a:r>
              <a:rPr lang="zh-CN" altLang="en-US" dirty="0"/>
              <a:t>年软件测试与质量管理经验</a:t>
            </a:r>
          </a:p>
          <a:p>
            <a:r>
              <a:rPr lang="zh-CN" altLang="en-US" dirty="0"/>
              <a:t>著作：</a:t>
            </a:r>
          </a:p>
          <a:p>
            <a:pPr lvl="1"/>
            <a:r>
              <a:rPr lang="en-US" altLang="zh-CN" sz="1600" dirty="0"/>
              <a:t>《</a:t>
            </a:r>
            <a:r>
              <a:rPr lang="zh-CN" altLang="en-US" sz="1600" dirty="0"/>
              <a:t>软件测试技术大全</a:t>
            </a:r>
            <a:r>
              <a:rPr lang="en-US" altLang="zh-CN" sz="1600" dirty="0"/>
              <a:t>》</a:t>
            </a:r>
          </a:p>
          <a:p>
            <a:pPr lvl="1"/>
            <a:r>
              <a:rPr lang="en-US" altLang="zh-CN" sz="1600" dirty="0"/>
              <a:t>《.NET</a:t>
            </a:r>
            <a:r>
              <a:rPr lang="zh-CN" altLang="en-US" sz="1600" dirty="0"/>
              <a:t>软件测试实战技术大全</a:t>
            </a:r>
            <a:r>
              <a:rPr lang="en-US" altLang="zh-CN" sz="1600" dirty="0"/>
              <a:t>》</a:t>
            </a:r>
          </a:p>
          <a:p>
            <a:pPr lvl="1"/>
            <a:r>
              <a:rPr lang="en-US" altLang="zh-CN" sz="1600" dirty="0"/>
              <a:t>《QTP</a:t>
            </a:r>
            <a:r>
              <a:rPr lang="zh-CN" altLang="en-US" sz="1600" dirty="0"/>
              <a:t>自动化测试最佳实践</a:t>
            </a:r>
            <a:r>
              <a:rPr lang="en-US" altLang="zh-CN" sz="1600" dirty="0"/>
              <a:t>》</a:t>
            </a:r>
          </a:p>
          <a:p>
            <a:pPr lvl="1"/>
            <a:r>
              <a:rPr lang="en-US" altLang="zh-CN" sz="1600" dirty="0"/>
              <a:t>《</a:t>
            </a:r>
            <a:r>
              <a:rPr lang="zh-CN" altLang="en-US" sz="1600" dirty="0"/>
              <a:t>软件自动化测试成功之道</a:t>
            </a:r>
            <a:r>
              <a:rPr lang="en-US" altLang="zh-CN" sz="1600" dirty="0"/>
              <a:t>》</a:t>
            </a:r>
          </a:p>
          <a:p>
            <a:pPr lvl="1"/>
            <a:r>
              <a:rPr lang="en-US" altLang="zh-CN" sz="1600" dirty="0"/>
              <a:t>《</a:t>
            </a:r>
            <a:r>
              <a:rPr lang="zh-CN" altLang="en-US" sz="1600" dirty="0"/>
              <a:t>性能测试诊断分析与优化</a:t>
            </a:r>
            <a:r>
              <a:rPr lang="en-US" altLang="zh-CN" sz="1600" dirty="0"/>
              <a:t>》</a:t>
            </a:r>
            <a:endParaRPr lang="zh-CN" altLang="en-US" dirty="0"/>
          </a:p>
        </p:txBody>
      </p:sp>
    </p:spTree>
    <p:extLst>
      <p:ext uri="{BB962C8B-B14F-4D97-AF65-F5344CB8AC3E}">
        <p14:creationId xmlns:p14="http://schemas.microsoft.com/office/powerpoint/2010/main" val="2090443271"/>
      </p:ext>
    </p:extLst>
  </p:cSld>
  <p:clrMapOvr>
    <a:masterClrMapping/>
  </p:clrMapOvr>
  <mc:AlternateContent xmlns:mc="http://schemas.openxmlformats.org/markup-compatibility/2006" xmlns:p14="http://schemas.microsoft.com/office/powerpoint/2010/main">
    <mc:Choice Requires="p14">
      <p:transition spd="slow" p14:dur="2000" advTm="6192"/>
    </mc:Choice>
    <mc:Fallback xmlns="">
      <p:transition spd="slow" advTm="619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zh-CN" altLang="en-US" dirty="0"/>
              <a:t>磁盘</a:t>
            </a:r>
            <a:r>
              <a:rPr lang="zh-CN" altLang="en-US" dirty="0" smtClean="0"/>
              <a:t>性</a:t>
            </a:r>
            <a:r>
              <a:rPr lang="zh-CN" altLang="en-US" dirty="0"/>
              <a:t>能监控</a:t>
            </a:r>
            <a:endParaRPr lang="zh-CN" altLang="en-US" dirty="0" smtClean="0"/>
          </a:p>
        </p:txBody>
      </p:sp>
      <p:sp>
        <p:nvSpPr>
          <p:cNvPr id="139267" name="Rectangle 4"/>
          <p:cNvSpPr>
            <a:spLocks noGrp="1" noChangeArrowheads="1"/>
          </p:cNvSpPr>
          <p:nvPr>
            <p:ph idx="1"/>
          </p:nvPr>
        </p:nvSpPr>
        <p:spPr>
          <a:xfrm>
            <a:off x="251520" y="1340768"/>
            <a:ext cx="8640960" cy="5632311"/>
          </a:xfrm>
        </p:spPr>
        <p:txBody>
          <a:bodyPr wrap="square">
            <a:spAutoFit/>
          </a:bodyPr>
          <a:lstStyle/>
          <a:p>
            <a:r>
              <a:rPr lang="en-US" altLang="zh-CN" b="1" dirty="0" err="1"/>
              <a:t>df</a:t>
            </a:r>
            <a:r>
              <a:rPr lang="en-US" altLang="zh-CN" b="1" dirty="0"/>
              <a:t> -</a:t>
            </a:r>
            <a:r>
              <a:rPr lang="en-US" altLang="zh-CN" b="1" dirty="0" err="1"/>
              <a:t>hlT</a:t>
            </a:r>
            <a:endParaRPr lang="zh-CN" altLang="zh-CN" dirty="0"/>
          </a:p>
          <a:p>
            <a:r>
              <a:rPr lang="en-US" altLang="zh-CN" dirty="0"/>
              <a:t>parted -</a:t>
            </a:r>
            <a:r>
              <a:rPr lang="en-US" altLang="zh-CN" dirty="0" smtClean="0"/>
              <a:t>l</a:t>
            </a:r>
          </a:p>
          <a:p>
            <a:endParaRPr lang="en-US" altLang="zh-CN" dirty="0" smtClean="0"/>
          </a:p>
          <a:p>
            <a:r>
              <a:rPr lang="en-US" altLang="zh-CN" dirty="0" err="1" smtClean="0"/>
              <a:t>Vmstat</a:t>
            </a:r>
            <a:endParaRPr lang="en-US" altLang="zh-CN" dirty="0" smtClean="0"/>
          </a:p>
          <a:p>
            <a:r>
              <a:rPr lang="en-US" altLang="zh-CN" dirty="0" err="1"/>
              <a:t>iostat</a:t>
            </a:r>
            <a:r>
              <a:rPr lang="en-US" altLang="zh-CN" dirty="0"/>
              <a:t> -</a:t>
            </a:r>
            <a:r>
              <a:rPr lang="en-US" altLang="zh-CN" dirty="0" smtClean="0"/>
              <a:t>d 2 3</a:t>
            </a:r>
          </a:p>
          <a:p>
            <a:r>
              <a:rPr lang="en-US" altLang="zh-CN" dirty="0" err="1"/>
              <a:t>sar</a:t>
            </a:r>
            <a:r>
              <a:rPr lang="en-US" altLang="zh-CN" dirty="0"/>
              <a:t> -d 2 </a:t>
            </a:r>
            <a:r>
              <a:rPr lang="en-US" altLang="zh-CN" dirty="0" smtClean="0"/>
              <a:t>3</a:t>
            </a:r>
          </a:p>
          <a:p>
            <a:endParaRPr lang="en-US" altLang="zh-CN" dirty="0" smtClean="0"/>
          </a:p>
          <a:p>
            <a:r>
              <a:rPr lang="en-US" altLang="zh-CN" b="1" dirty="0" err="1" smtClean="0"/>
              <a:t>Iotop</a:t>
            </a:r>
            <a:endParaRPr lang="en-US" altLang="zh-CN" b="1" dirty="0" smtClean="0"/>
          </a:p>
          <a:p>
            <a:r>
              <a:rPr lang="en-US" altLang="zh-CN" b="1" dirty="0" err="1" smtClean="0"/>
              <a:t>pidstat</a:t>
            </a:r>
            <a:endParaRPr lang="en-US" altLang="zh-CN" b="1" dirty="0" smtClean="0"/>
          </a:p>
          <a:p>
            <a:r>
              <a:rPr lang="en-US" altLang="zh-CN" b="1" dirty="0" err="1"/>
              <a:t>iodump</a:t>
            </a:r>
            <a:endParaRPr lang="en-US" altLang="zh-CN" b="1" dirty="0"/>
          </a:p>
        </p:txBody>
      </p:sp>
    </p:spTree>
    <p:extLst>
      <p:ext uri="{BB962C8B-B14F-4D97-AF65-F5344CB8AC3E}">
        <p14:creationId xmlns:p14="http://schemas.microsoft.com/office/powerpoint/2010/main" val="1927803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iostat</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D:\PrefTest\Linux调优\监控\iostat输出图示.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 y="1268760"/>
            <a:ext cx="9144000" cy="553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85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iotop</a:t>
            </a:r>
            <a:endParaRPr lang="zh-CN" altLang="en-US" dirty="0"/>
          </a:p>
        </p:txBody>
      </p:sp>
      <p:pic>
        <p:nvPicPr>
          <p:cNvPr id="4" name="图片 3" descr="http://blog.chinaunix.net/attachment/201208/2/434226_1343870281c7px.png">
            <a:hlinkClick r:id="rId3" tgtFrame="_blank"/>
          </p:cNvPr>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1334"/>
            <a:ext cx="7776864" cy="5330034"/>
          </a:xfrm>
          <a:prstGeom prst="rect">
            <a:avLst/>
          </a:prstGeom>
          <a:noFill/>
          <a:ln>
            <a:noFill/>
          </a:ln>
        </p:spPr>
      </p:pic>
    </p:spTree>
    <p:extLst>
      <p:ext uri="{BB962C8B-B14F-4D97-AF65-F5344CB8AC3E}">
        <p14:creationId xmlns:p14="http://schemas.microsoft.com/office/powerpoint/2010/main" val="1618126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pidstat</a:t>
            </a:r>
            <a:endParaRPr lang="zh-CN" altLang="en-US" dirty="0"/>
          </a:p>
        </p:txBody>
      </p:sp>
      <p:sp>
        <p:nvSpPr>
          <p:cNvPr id="3" name="内容占位符 2"/>
          <p:cNvSpPr>
            <a:spLocks noGrp="1"/>
          </p:cNvSpPr>
          <p:nvPr>
            <p:ph idx="1"/>
          </p:nvPr>
        </p:nvSpPr>
        <p:spPr/>
        <p:txBody>
          <a:bodyPr/>
          <a:lstStyle/>
          <a:p>
            <a:r>
              <a:rPr lang="en-US" altLang="zh-CN" dirty="0" err="1" smtClean="0"/>
              <a:t>pidstat</a:t>
            </a:r>
            <a:r>
              <a:rPr lang="en-US" altLang="zh-CN" dirty="0" smtClean="0"/>
              <a:t> </a:t>
            </a:r>
            <a:r>
              <a:rPr lang="en-US" altLang="zh-CN" dirty="0"/>
              <a:t>-d 1</a:t>
            </a:r>
          </a:p>
          <a:p>
            <a:r>
              <a:rPr lang="en-US" altLang="zh-CN" dirty="0" err="1" smtClean="0"/>
              <a:t>pidstat</a:t>
            </a:r>
            <a:r>
              <a:rPr lang="en-US" altLang="zh-CN" dirty="0" smtClean="0"/>
              <a:t> </a:t>
            </a:r>
            <a:r>
              <a:rPr lang="en-US" altLang="zh-CN" dirty="0"/>
              <a:t>-C </a:t>
            </a:r>
            <a:r>
              <a:rPr lang="en-US" altLang="zh-CN" dirty="0" err="1"/>
              <a:t>test_io</a:t>
            </a:r>
            <a:r>
              <a:rPr lang="en-US" altLang="zh-CN" dirty="0"/>
              <a:t> -t -d 1</a:t>
            </a:r>
          </a:p>
          <a:p>
            <a:endParaRPr lang="en-US" altLang="zh-CN" dirty="0"/>
          </a:p>
        </p:txBody>
      </p:sp>
    </p:spTree>
    <p:extLst>
      <p:ext uri="{BB962C8B-B14F-4D97-AF65-F5344CB8AC3E}">
        <p14:creationId xmlns:p14="http://schemas.microsoft.com/office/powerpoint/2010/main" val="66834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iodump</a:t>
            </a:r>
            <a:endParaRPr lang="zh-CN" altLang="en-US" dirty="0"/>
          </a:p>
        </p:txBody>
      </p:sp>
      <p:sp>
        <p:nvSpPr>
          <p:cNvPr id="3" name="内容占位符 2"/>
          <p:cNvSpPr>
            <a:spLocks noGrp="1"/>
          </p:cNvSpPr>
          <p:nvPr>
            <p:ph idx="1"/>
          </p:nvPr>
        </p:nvSpPr>
        <p:spPr/>
        <p:txBody>
          <a:bodyPr/>
          <a:lstStyle/>
          <a:p>
            <a:r>
              <a:rPr lang="en-US" altLang="zh-CN" dirty="0" err="1"/>
              <a:t>wget</a:t>
            </a:r>
            <a:r>
              <a:rPr lang="en-US" altLang="zh-CN" dirty="0"/>
              <a:t> http://aspersa.googlecode.com/svn/trunk/iodump</a:t>
            </a:r>
          </a:p>
          <a:p>
            <a:r>
              <a:rPr lang="en-US" altLang="zh-CN" dirty="0" smtClean="0"/>
              <a:t>echo </a:t>
            </a:r>
            <a:r>
              <a:rPr lang="en-US" altLang="zh-CN" dirty="0"/>
              <a:t>1 &gt; /</a:t>
            </a:r>
            <a:r>
              <a:rPr lang="en-US" altLang="zh-CN" dirty="0" err="1"/>
              <a:t>proc</a:t>
            </a:r>
            <a:r>
              <a:rPr lang="en-US" altLang="zh-CN" dirty="0"/>
              <a:t>/sys/</a:t>
            </a:r>
            <a:r>
              <a:rPr lang="en-US" altLang="zh-CN" dirty="0" err="1"/>
              <a:t>vm</a:t>
            </a:r>
            <a:r>
              <a:rPr lang="en-US" altLang="zh-CN" dirty="0"/>
              <a:t>/</a:t>
            </a:r>
            <a:r>
              <a:rPr lang="en-US" altLang="zh-CN" dirty="0" err="1"/>
              <a:t>block_dump</a:t>
            </a:r>
            <a:endParaRPr lang="zh-CN" altLang="en-US" dirty="0"/>
          </a:p>
        </p:txBody>
      </p:sp>
      <p:sp>
        <p:nvSpPr>
          <p:cNvPr id="4" name="矩形 3"/>
          <p:cNvSpPr/>
          <p:nvPr/>
        </p:nvSpPr>
        <p:spPr>
          <a:xfrm>
            <a:off x="611560" y="2627034"/>
            <a:ext cx="7992888" cy="3970318"/>
          </a:xfrm>
          <a:prstGeom prst="rect">
            <a:avLst/>
          </a:prstGeom>
        </p:spPr>
        <p:txBody>
          <a:bodyPr wrap="square">
            <a:spAutoFit/>
          </a:bodyPr>
          <a:lstStyle/>
          <a:p>
            <a:r>
              <a:rPr lang="en-US" altLang="zh-CN" dirty="0" err="1"/>
              <a:t>root@kanga</a:t>
            </a:r>
            <a:r>
              <a:rPr lang="en-US" altLang="zh-CN" dirty="0"/>
              <a:t>:~# </a:t>
            </a:r>
            <a:r>
              <a:rPr lang="en-US" altLang="zh-CN" b="1" dirty="0"/>
              <a:t>while true; do sleep 1; </a:t>
            </a:r>
            <a:r>
              <a:rPr lang="en-US" altLang="zh-CN" b="1" dirty="0" err="1"/>
              <a:t>dmesg</a:t>
            </a:r>
            <a:r>
              <a:rPr lang="en-US" altLang="zh-CN" b="1" dirty="0"/>
              <a:t> -c; done | </a:t>
            </a:r>
            <a:r>
              <a:rPr lang="en-US" altLang="zh-CN" b="1" dirty="0" err="1"/>
              <a:t>perl</a:t>
            </a:r>
            <a:r>
              <a:rPr lang="en-US" altLang="zh-CN" b="1" dirty="0"/>
              <a:t> </a:t>
            </a:r>
            <a:r>
              <a:rPr lang="en-US" altLang="zh-CN" b="1" dirty="0" err="1"/>
              <a:t>iodump</a:t>
            </a:r>
            <a:endParaRPr lang="en-US" altLang="zh-CN" b="1" dirty="0"/>
          </a:p>
          <a:p>
            <a:r>
              <a:rPr lang="en-US" altLang="zh-CN" dirty="0"/>
              <a:t>^C# Caught SIGINT.</a:t>
            </a:r>
          </a:p>
          <a:p>
            <a:r>
              <a:rPr lang="en-US" altLang="zh-CN" dirty="0"/>
              <a:t>TASK                   PID      TOTAL       READ      WRITE      DIRTY DEVICES</a:t>
            </a:r>
          </a:p>
          <a:p>
            <a:r>
              <a:rPr lang="en-US" altLang="zh-CN" dirty="0" err="1"/>
              <a:t>firefox</a:t>
            </a:r>
            <a:r>
              <a:rPr lang="en-US" altLang="zh-CN" dirty="0"/>
              <a:t>               4450       4538        251       4287          0 sda4, sda3</a:t>
            </a:r>
          </a:p>
          <a:p>
            <a:r>
              <a:rPr lang="en-US" altLang="zh-CN" dirty="0" err="1"/>
              <a:t>kjournald</a:t>
            </a:r>
            <a:r>
              <a:rPr lang="en-US" altLang="zh-CN" dirty="0"/>
              <a:t>             2100        551          0        551          0 sda4</a:t>
            </a:r>
          </a:p>
          <a:p>
            <a:r>
              <a:rPr lang="en-US" altLang="zh-CN" dirty="0" err="1"/>
              <a:t>firefox</a:t>
            </a:r>
            <a:r>
              <a:rPr lang="en-US" altLang="zh-CN" dirty="0"/>
              <a:t>              28452        185        185          0          0 sda4</a:t>
            </a:r>
          </a:p>
          <a:p>
            <a:r>
              <a:rPr lang="en-US" altLang="zh-CN" dirty="0" err="1"/>
              <a:t>kjournald</a:t>
            </a:r>
            <a:r>
              <a:rPr lang="en-US" altLang="zh-CN" dirty="0"/>
              <a:t>              782         59          0         59          0 sda3</a:t>
            </a:r>
          </a:p>
          <a:p>
            <a:r>
              <a:rPr lang="en-US" altLang="zh-CN" dirty="0" err="1"/>
              <a:t>pdflush</a:t>
            </a:r>
            <a:r>
              <a:rPr lang="en-US" altLang="zh-CN" dirty="0"/>
              <a:t>                 31         30          0         30          0 sda4, sda3</a:t>
            </a:r>
          </a:p>
          <a:p>
            <a:r>
              <a:rPr lang="en-US" altLang="zh-CN" dirty="0" err="1"/>
              <a:t>syslogd</a:t>
            </a:r>
            <a:r>
              <a:rPr lang="en-US" altLang="zh-CN" dirty="0"/>
              <a:t>               2485          2          0          2          0 sda3</a:t>
            </a:r>
          </a:p>
          <a:p>
            <a:r>
              <a:rPr lang="en-US" altLang="zh-CN" dirty="0" err="1"/>
              <a:t>firefox</a:t>
            </a:r>
            <a:r>
              <a:rPr lang="en-US" altLang="zh-CN" dirty="0"/>
              <a:t>              28414          2          2          0          0 sda4, sda3</a:t>
            </a:r>
          </a:p>
          <a:p>
            <a:r>
              <a:rPr lang="en-US" altLang="zh-CN" dirty="0" err="1"/>
              <a:t>firefox</a:t>
            </a:r>
            <a:r>
              <a:rPr lang="en-US" altLang="zh-CN" dirty="0"/>
              <a:t>              28413          1          1          0          0 sda4</a:t>
            </a:r>
          </a:p>
          <a:p>
            <a:r>
              <a:rPr lang="en-US" altLang="zh-CN" dirty="0" err="1"/>
              <a:t>firefox</a:t>
            </a:r>
            <a:r>
              <a:rPr lang="en-US" altLang="zh-CN" dirty="0"/>
              <a:t>              28410          1          1          0          0 sda4</a:t>
            </a:r>
          </a:p>
          <a:p>
            <a:r>
              <a:rPr lang="en-US" altLang="zh-CN" dirty="0" err="1"/>
              <a:t>firefox</a:t>
            </a:r>
            <a:r>
              <a:rPr lang="en-US" altLang="zh-CN" dirty="0"/>
              <a:t>              28307          1          1          0          0 sda4</a:t>
            </a:r>
          </a:p>
          <a:p>
            <a:r>
              <a:rPr lang="en-US" altLang="zh-CN" dirty="0" err="1"/>
              <a:t>firefox</a:t>
            </a:r>
            <a:r>
              <a:rPr lang="en-US" altLang="zh-CN" dirty="0"/>
              <a:t>              28451          1          1          0          0 sda4</a:t>
            </a:r>
            <a:endParaRPr lang="zh-CN" altLang="en-US" dirty="0"/>
          </a:p>
        </p:txBody>
      </p:sp>
    </p:spTree>
    <p:extLst>
      <p:ext uri="{BB962C8B-B14F-4D97-AF65-F5344CB8AC3E}">
        <p14:creationId xmlns:p14="http://schemas.microsoft.com/office/powerpoint/2010/main" val="4527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网络性能监控 </a:t>
            </a:r>
          </a:p>
        </p:txBody>
      </p:sp>
      <p:sp>
        <p:nvSpPr>
          <p:cNvPr id="3" name="内容占位符 2"/>
          <p:cNvSpPr>
            <a:spLocks noGrp="1"/>
          </p:cNvSpPr>
          <p:nvPr>
            <p:ph idx="1"/>
          </p:nvPr>
        </p:nvSpPr>
        <p:spPr/>
        <p:txBody>
          <a:bodyPr/>
          <a:lstStyle/>
          <a:p>
            <a:r>
              <a:rPr lang="en-US" altLang="zh-CN" dirty="0" smtClean="0"/>
              <a:t>ping</a:t>
            </a:r>
          </a:p>
          <a:p>
            <a:r>
              <a:rPr lang="en-US" altLang="zh-CN" dirty="0" err="1" smtClean="0"/>
              <a:t>Netstat</a:t>
            </a:r>
            <a:r>
              <a:rPr lang="en-US" altLang="zh-CN" dirty="0" smtClean="0"/>
              <a:t> -i</a:t>
            </a:r>
          </a:p>
          <a:p>
            <a:r>
              <a:rPr lang="en-US" altLang="zh-CN" dirty="0" err="1" smtClean="0"/>
              <a:t>Sar</a:t>
            </a:r>
            <a:r>
              <a:rPr lang="en-US" altLang="zh-CN" dirty="0" smtClean="0"/>
              <a:t> -n  DEV 1 3</a:t>
            </a:r>
          </a:p>
          <a:p>
            <a:r>
              <a:rPr lang="en-US" altLang="zh-CN" dirty="0" err="1" smtClean="0"/>
              <a:t>Sar</a:t>
            </a:r>
            <a:r>
              <a:rPr lang="en-US" altLang="zh-CN" dirty="0" smtClean="0"/>
              <a:t> -n</a:t>
            </a:r>
            <a:r>
              <a:rPr lang="zh-CN" altLang="en-US" dirty="0" smtClean="0"/>
              <a:t> </a:t>
            </a:r>
            <a:r>
              <a:rPr lang="en-US" altLang="zh-CN" dirty="0" smtClean="0"/>
              <a:t>SOCK</a:t>
            </a:r>
            <a:r>
              <a:rPr lang="zh-CN" altLang="en-US" dirty="0" smtClean="0"/>
              <a:t> </a:t>
            </a:r>
            <a:r>
              <a:rPr lang="en-US" altLang="zh-CN" dirty="0" smtClean="0"/>
              <a:t>1</a:t>
            </a:r>
            <a:r>
              <a:rPr lang="zh-CN" altLang="en-US" dirty="0" smtClean="0"/>
              <a:t> </a:t>
            </a:r>
            <a:r>
              <a:rPr lang="en-US" altLang="zh-CN" dirty="0" smtClean="0"/>
              <a:t>3</a:t>
            </a:r>
          </a:p>
          <a:p>
            <a:endParaRPr lang="en-US" altLang="zh-CN" dirty="0"/>
          </a:p>
          <a:p>
            <a:pPr marL="342900" lvl="1" indent="-342900">
              <a:buFont typeface="Arial" pitchFamily="34" charset="0"/>
              <a:buChar char="•"/>
            </a:pPr>
            <a:r>
              <a:rPr lang="en-US" altLang="zh-CN" sz="2400" dirty="0" err="1"/>
              <a:t>ifTop</a:t>
            </a:r>
            <a:r>
              <a:rPr lang="zh-CN" altLang="en-US" sz="2400" dirty="0"/>
              <a:t>、</a:t>
            </a:r>
            <a:r>
              <a:rPr lang="en-US" altLang="zh-CN" sz="2400" dirty="0" err="1"/>
              <a:t>ipTraf</a:t>
            </a:r>
            <a:endParaRPr lang="zh-CN" altLang="en-US" sz="2400" dirty="0"/>
          </a:p>
          <a:p>
            <a:endParaRPr lang="en-US" altLang="zh-CN" dirty="0" smtClean="0"/>
          </a:p>
          <a:p>
            <a:endParaRPr lang="en-US" altLang="zh-CN" dirty="0" smtClean="0"/>
          </a:p>
          <a:p>
            <a:endParaRPr lang="en-US" altLang="zh-CN" dirty="0" smtClean="0"/>
          </a:p>
        </p:txBody>
      </p:sp>
    </p:spTree>
    <p:extLst>
      <p:ext uri="{BB962C8B-B14F-4D97-AF65-F5344CB8AC3E}">
        <p14:creationId xmlns:p14="http://schemas.microsoft.com/office/powerpoint/2010/main" val="1637009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ifTop</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descr="http://www.vpser.net/uploads/2010/07/iftop-inter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12" y="1340768"/>
            <a:ext cx="8765292" cy="51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461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a:t>
            </a:r>
            <a:r>
              <a:rPr lang="zh-CN" altLang="en-US" dirty="0" smtClean="0"/>
              <a:t>源性</a:t>
            </a:r>
            <a:r>
              <a:rPr lang="zh-CN" altLang="en-US" dirty="0"/>
              <a:t>能监控工具的应用 </a:t>
            </a:r>
          </a:p>
        </p:txBody>
      </p:sp>
      <p:sp>
        <p:nvSpPr>
          <p:cNvPr id="3" name="内容占位符 2"/>
          <p:cNvSpPr>
            <a:spLocks noGrp="1"/>
          </p:cNvSpPr>
          <p:nvPr>
            <p:ph idx="1"/>
          </p:nvPr>
        </p:nvSpPr>
        <p:spPr/>
        <p:txBody>
          <a:bodyPr/>
          <a:lstStyle/>
          <a:p>
            <a:pPr marL="342900" lvl="1" indent="-342900">
              <a:buFont typeface="Arial" pitchFamily="34" charset="0"/>
              <a:buChar char="•"/>
            </a:pPr>
            <a:r>
              <a:rPr lang="en-US" altLang="zh-CN" dirty="0" smtClean="0"/>
              <a:t>Cacti</a:t>
            </a:r>
            <a:r>
              <a:rPr lang="zh-CN" altLang="en-US" dirty="0" smtClean="0"/>
              <a:t>、</a:t>
            </a:r>
            <a:r>
              <a:rPr lang="en-US" altLang="zh-CN" dirty="0" err="1" smtClean="0"/>
              <a:t>Nagios</a:t>
            </a:r>
            <a:endParaRPr lang="en-US" altLang="zh-CN" dirty="0" smtClean="0"/>
          </a:p>
          <a:p>
            <a:pPr marL="342900" lvl="1" indent="-342900">
              <a:buFont typeface="Arial" pitchFamily="34" charset="0"/>
              <a:buChar char="•"/>
            </a:pPr>
            <a:r>
              <a:rPr lang="en-US" altLang="zh-CN" dirty="0" err="1" smtClean="0">
                <a:latin typeface="Verdana" pitchFamily="34" charset="0"/>
                <a:ea typeface="仿宋_GB2312" pitchFamily="49" charset="-122"/>
              </a:rPr>
              <a:t>Nmon</a:t>
            </a:r>
            <a:endParaRPr lang="en-US" altLang="zh-CN" dirty="0" smtClean="0">
              <a:latin typeface="Verdana" pitchFamily="34" charset="0"/>
              <a:ea typeface="仿宋_GB2312" pitchFamily="49" charset="-122"/>
            </a:endParaRPr>
          </a:p>
          <a:p>
            <a:pPr marL="342900" lvl="1" indent="-342900">
              <a:buFont typeface="Arial" pitchFamily="34" charset="0"/>
              <a:buChar char="•"/>
            </a:pPr>
            <a:r>
              <a:rPr lang="en-US" altLang="zh-CN" dirty="0" smtClean="0">
                <a:latin typeface="Verdana" pitchFamily="34" charset="0"/>
                <a:ea typeface="仿宋_GB2312" pitchFamily="49" charset="-122"/>
              </a:rPr>
              <a:t>…</a:t>
            </a:r>
            <a:endParaRPr lang="en-US" altLang="zh-CN" dirty="0"/>
          </a:p>
          <a:p>
            <a:endParaRPr lang="zh-CN" altLang="en-US" dirty="0"/>
          </a:p>
        </p:txBody>
      </p:sp>
    </p:spTree>
    <p:extLst>
      <p:ext uri="{BB962C8B-B14F-4D97-AF65-F5344CB8AC3E}">
        <p14:creationId xmlns:p14="http://schemas.microsoft.com/office/powerpoint/2010/main" val="2254101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Cacti</a:t>
            </a:r>
            <a:endParaRPr lang="zh-CN" altLang="en-US" dirty="0"/>
          </a:p>
        </p:txBody>
      </p:sp>
      <p:sp>
        <p:nvSpPr>
          <p:cNvPr id="3" name="内容占位符 2"/>
          <p:cNvSpPr>
            <a:spLocks noGrp="1"/>
          </p:cNvSpPr>
          <p:nvPr>
            <p:ph idx="1"/>
          </p:nvPr>
        </p:nvSpPr>
        <p:spPr/>
        <p:txBody>
          <a:bodyPr/>
          <a:lstStyle/>
          <a:p>
            <a:r>
              <a:rPr lang="en-US" altLang="zh-CN" dirty="0" smtClean="0"/>
              <a:t>Cacti</a:t>
            </a:r>
            <a:r>
              <a:rPr lang="zh-CN" altLang="zh-CN" dirty="0"/>
              <a:t>是一套基于</a:t>
            </a:r>
            <a:r>
              <a:rPr lang="en-US" altLang="zh-CN" dirty="0" err="1"/>
              <a:t>PHP,MySQL,SNMP</a:t>
            </a:r>
            <a:r>
              <a:rPr lang="zh-CN" altLang="zh-CN" dirty="0"/>
              <a:t>及</a:t>
            </a:r>
            <a:r>
              <a:rPr lang="en-US" altLang="zh-CN" dirty="0"/>
              <a:t> </a:t>
            </a:r>
            <a:r>
              <a:rPr lang="en-US" altLang="zh-CN" dirty="0" err="1"/>
              <a:t>RRDTool</a:t>
            </a:r>
            <a:r>
              <a:rPr lang="zh-CN" altLang="zh-CN" dirty="0"/>
              <a:t>开发</a:t>
            </a:r>
            <a:r>
              <a:rPr lang="zh-CN" altLang="zh-CN" dirty="0" smtClean="0"/>
              <a:t>的</a:t>
            </a:r>
            <a:r>
              <a:rPr lang="zh-CN" altLang="en-US" dirty="0" smtClean="0"/>
              <a:t>监控</a:t>
            </a:r>
            <a:r>
              <a:rPr lang="zh-CN" altLang="zh-CN" dirty="0" smtClean="0"/>
              <a:t>工具，</a:t>
            </a:r>
            <a:r>
              <a:rPr lang="zh-CN" altLang="zh-CN" dirty="0"/>
              <a:t>可以监控主机的状态和负载情况，添加相应的模板后，可以用来监控</a:t>
            </a:r>
            <a:r>
              <a:rPr lang="en-US" altLang="zh-CN" dirty="0"/>
              <a:t> Apache</a:t>
            </a:r>
            <a:r>
              <a:rPr lang="zh-CN" altLang="zh-CN" dirty="0"/>
              <a:t>、</a:t>
            </a:r>
            <a:r>
              <a:rPr lang="en-US" altLang="zh-CN" dirty="0"/>
              <a:t>MySQL </a:t>
            </a:r>
            <a:r>
              <a:rPr lang="zh-CN" altLang="zh-CN" dirty="0"/>
              <a:t>等服务器的运行状态。</a:t>
            </a:r>
          </a:p>
          <a:p>
            <a:endParaRPr lang="zh-CN" altLang="en-US" dirty="0"/>
          </a:p>
        </p:txBody>
      </p:sp>
      <p:pic>
        <p:nvPicPr>
          <p:cNvPr id="5122" name="Picture 2" descr="F:\性能监控工具\cacti\Cacti架构图.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356992"/>
            <a:ext cx="749153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909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3352800"/>
            <a:ext cx="52673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lvl="1" algn="l" rtl="0">
              <a:spcBef>
                <a:spcPct val="0"/>
              </a:spcBef>
            </a:pPr>
            <a:r>
              <a:rPr lang="en-US" altLang="zh-CN" b="1" dirty="0" err="1" smtClean="0">
                <a:latin typeface="Verdana" pitchFamily="34" charset="0"/>
                <a:ea typeface="仿宋_GB2312" pitchFamily="49" charset="-122"/>
              </a:rPr>
              <a:t>Nmon</a:t>
            </a:r>
            <a:endParaRPr lang="zh-CN" altLang="en-US" b="1" dirty="0"/>
          </a:p>
        </p:txBody>
      </p:sp>
      <p:sp>
        <p:nvSpPr>
          <p:cNvPr id="3" name="内容占位符 2"/>
          <p:cNvSpPr>
            <a:spLocks noGrp="1"/>
          </p:cNvSpPr>
          <p:nvPr>
            <p:ph idx="1"/>
          </p:nvPr>
        </p:nvSpPr>
        <p:spPr/>
        <p:txBody>
          <a:bodyPr/>
          <a:lstStyle/>
          <a:p>
            <a:r>
              <a:rPr lang="en-US" altLang="zh-CN" dirty="0" err="1"/>
              <a:t>Nmon</a:t>
            </a:r>
            <a:r>
              <a:rPr lang="zh-CN" altLang="zh-CN" dirty="0"/>
              <a:t>是</a:t>
            </a:r>
            <a:r>
              <a:rPr lang="en-US" altLang="zh-CN" dirty="0"/>
              <a:t>IBM</a:t>
            </a:r>
            <a:r>
              <a:rPr lang="zh-CN" altLang="zh-CN" dirty="0"/>
              <a:t>提供的开源监控工具，可对</a:t>
            </a:r>
            <a:r>
              <a:rPr lang="en-US" altLang="zh-CN" dirty="0"/>
              <a:t>AIX</a:t>
            </a:r>
            <a:r>
              <a:rPr lang="zh-CN" altLang="zh-CN" dirty="0"/>
              <a:t>和</a:t>
            </a:r>
            <a:r>
              <a:rPr lang="en-US" altLang="zh-CN" dirty="0"/>
              <a:t>Linux</a:t>
            </a:r>
            <a:r>
              <a:rPr lang="zh-CN" altLang="zh-CN" dirty="0"/>
              <a:t>系统资源进行监控，可收集系统资源使用情况并输出到特定文件，并可利用</a:t>
            </a:r>
            <a:r>
              <a:rPr lang="en-US" altLang="zh-CN" dirty="0"/>
              <a:t>Excel</a:t>
            </a:r>
            <a:r>
              <a:rPr lang="zh-CN" altLang="zh-CN" dirty="0"/>
              <a:t>分析工具进行数据统计分析。</a:t>
            </a:r>
          </a:p>
          <a:p>
            <a:endParaRPr lang="zh-CN" alt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3" y="2924944"/>
            <a:ext cx="5317513"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903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361950"/>
            <a:ext cx="8229600" cy="733425"/>
          </a:xfrm>
        </p:spPr>
        <p:txBody>
          <a:bodyPr/>
          <a:lstStyle/>
          <a:p>
            <a:r>
              <a:rPr lang="zh-CN" altLang="en-US" smtClean="0"/>
              <a:t>培训课堂的注意事项</a:t>
            </a:r>
          </a:p>
        </p:txBody>
      </p:sp>
      <p:sp>
        <p:nvSpPr>
          <p:cNvPr id="8195" name="Rectangle 3"/>
          <p:cNvSpPr>
            <a:spLocks noGrp="1" noChangeArrowheads="1"/>
          </p:cNvSpPr>
          <p:nvPr>
            <p:ph idx="1"/>
          </p:nvPr>
        </p:nvSpPr>
        <p:spPr/>
        <p:txBody>
          <a:bodyPr/>
          <a:lstStyle/>
          <a:p>
            <a:r>
              <a:rPr lang="zh-CN" altLang="en-US" smtClean="0">
                <a:latin typeface="Arial" charset="0"/>
              </a:rPr>
              <a:t>培训中</a:t>
            </a:r>
            <a:endParaRPr lang="en-US" altLang="zh-CN" smtClean="0">
              <a:latin typeface="Arial" charset="0"/>
            </a:endParaRPr>
          </a:p>
          <a:p>
            <a:pPr lvl="1"/>
            <a:r>
              <a:rPr lang="zh-CN" altLang="en-US" smtClean="0">
                <a:solidFill>
                  <a:srgbClr val="FF0000"/>
                </a:solidFill>
                <a:latin typeface="Arial" charset="0"/>
              </a:rPr>
              <a:t>积极、主动</a:t>
            </a:r>
            <a:r>
              <a:rPr lang="zh-CN" altLang="en-US" smtClean="0">
                <a:latin typeface="Arial" charset="0"/>
              </a:rPr>
              <a:t>不仅使您获得更多的收获，也使培训讲师能有的放矢、保持激情。</a:t>
            </a:r>
          </a:p>
          <a:p>
            <a:pPr lvl="1"/>
            <a:r>
              <a:rPr lang="zh-CN" altLang="en-US" smtClean="0">
                <a:solidFill>
                  <a:srgbClr val="FF0000"/>
                </a:solidFill>
                <a:latin typeface="Arial" charset="0"/>
              </a:rPr>
              <a:t>持之以恒、集中精力</a:t>
            </a:r>
            <a:r>
              <a:rPr lang="zh-CN" altLang="en-US" smtClean="0">
                <a:latin typeface="Arial" charset="0"/>
              </a:rPr>
              <a:t>，您收获的将不仅是知识；</a:t>
            </a:r>
          </a:p>
          <a:p>
            <a:pPr lvl="1"/>
            <a:r>
              <a:rPr lang="zh-CN" altLang="en-US" smtClean="0">
                <a:latin typeface="Arial" charset="0"/>
              </a:rPr>
              <a:t>请您记得将</a:t>
            </a:r>
            <a:r>
              <a:rPr lang="zh-CN" altLang="en-US" smtClean="0">
                <a:solidFill>
                  <a:srgbClr val="FF0000"/>
                </a:solidFill>
                <a:latin typeface="Arial" charset="0"/>
              </a:rPr>
              <a:t>手机调至震动</a:t>
            </a:r>
            <a:r>
              <a:rPr lang="zh-CN" altLang="en-US" smtClean="0">
                <a:latin typeface="Arial" charset="0"/>
              </a:rPr>
              <a:t>状态或关机，以免影响您的同学。</a:t>
            </a:r>
            <a:endParaRPr lang="en-US" altLang="zh-CN" smtClean="0">
              <a:latin typeface="Arial" charset="0"/>
            </a:endParaRPr>
          </a:p>
          <a:p>
            <a:r>
              <a:rPr lang="zh-CN" altLang="en-US" smtClean="0">
                <a:latin typeface="Arial" charset="0"/>
              </a:rPr>
              <a:t>培训后</a:t>
            </a:r>
            <a:endParaRPr lang="en-US" altLang="zh-CN" smtClean="0">
              <a:latin typeface="Arial" charset="0"/>
            </a:endParaRPr>
          </a:p>
          <a:p>
            <a:pPr lvl="1"/>
            <a:r>
              <a:rPr lang="zh-CN" altLang="en-US" smtClean="0">
                <a:latin typeface="Arial" charset="0"/>
              </a:rPr>
              <a:t>填写课程反馈表</a:t>
            </a:r>
            <a:endParaRPr lang="en-US" altLang="zh-CN" smtClean="0">
              <a:latin typeface="Arial" charset="0"/>
            </a:endParaRPr>
          </a:p>
          <a:p>
            <a:pPr lvl="1"/>
            <a:r>
              <a:rPr lang="zh-CN" altLang="en-US" smtClean="0">
                <a:latin typeface="Arial" charset="0"/>
              </a:rPr>
              <a:t>删除桌面临时文件</a:t>
            </a:r>
            <a:endParaRPr lang="en-US" altLang="zh-CN" smtClean="0">
              <a:latin typeface="Arial" charset="0"/>
            </a:endParaRPr>
          </a:p>
          <a:p>
            <a:pPr lvl="1"/>
            <a:r>
              <a:rPr lang="zh-CN" altLang="en-US" smtClean="0">
                <a:latin typeface="Arial" charset="0"/>
              </a:rPr>
              <a:t>关机</a:t>
            </a:r>
          </a:p>
        </p:txBody>
      </p:sp>
    </p:spTree>
    <p:extLst>
      <p:ext uri="{BB962C8B-B14F-4D97-AF65-F5344CB8AC3E}">
        <p14:creationId xmlns:p14="http://schemas.microsoft.com/office/powerpoint/2010/main" val="376744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a:t>Spotlight</a:t>
            </a:r>
            <a:r>
              <a:rPr lang="zh-CN" altLang="en-US" dirty="0"/>
              <a:t>监控操作系统 </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68760"/>
            <a:ext cx="8525714"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978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a:t>
            </a:r>
            <a:r>
              <a:rPr lang="en-US" altLang="zh-CN" dirty="0">
                <a:solidFill>
                  <a:schemeClr val="tx1"/>
                </a:solidFill>
                <a:latin typeface="Arial" charset="0"/>
              </a:rPr>
              <a:t>Web</a:t>
            </a:r>
            <a:r>
              <a:rPr lang="zh-CN" altLang="en-US" dirty="0">
                <a:solidFill>
                  <a:schemeClr val="tx1"/>
                </a:solidFill>
                <a:latin typeface="Arial" charset="0"/>
              </a:rPr>
              <a:t>服务器性能监控</a:t>
            </a:r>
            <a:endParaRPr lang="zh-CN" altLang="en-US" dirty="0"/>
          </a:p>
        </p:txBody>
      </p:sp>
      <p:sp>
        <p:nvSpPr>
          <p:cNvPr id="3" name="文本占位符 2"/>
          <p:cNvSpPr>
            <a:spLocks noGrp="1"/>
          </p:cNvSpPr>
          <p:nvPr>
            <p:ph type="body" idx="1"/>
          </p:nvPr>
        </p:nvSpPr>
        <p:spPr/>
        <p:txBody>
          <a:bodyPr/>
          <a:lstStyle/>
          <a:p>
            <a:r>
              <a:rPr lang="en-US" altLang="zh-CN" dirty="0"/>
              <a:t>IHS</a:t>
            </a:r>
            <a:r>
              <a:rPr lang="zh-CN" altLang="en-US" dirty="0"/>
              <a:t>性能监控方法 </a:t>
            </a:r>
          </a:p>
          <a:p>
            <a:r>
              <a:rPr lang="en-US" altLang="zh-CN" dirty="0"/>
              <a:t>HTTP</a:t>
            </a:r>
            <a:r>
              <a:rPr lang="zh-CN" altLang="en-US" dirty="0"/>
              <a:t>连接状态监控 </a:t>
            </a:r>
          </a:p>
          <a:p>
            <a:r>
              <a:rPr lang="en-US" altLang="zh-CN" dirty="0"/>
              <a:t>Web</a:t>
            </a:r>
            <a:r>
              <a:rPr lang="zh-CN" altLang="en-US" dirty="0"/>
              <a:t>服务器吞吐量监控 </a:t>
            </a:r>
            <a:endParaRPr lang="en-US" altLang="zh-CN" dirty="0"/>
          </a:p>
        </p:txBody>
      </p:sp>
    </p:spTree>
    <p:extLst>
      <p:ext uri="{BB962C8B-B14F-4D97-AF65-F5344CB8AC3E}">
        <p14:creationId xmlns:p14="http://schemas.microsoft.com/office/powerpoint/2010/main" val="1813746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IHS</a:t>
            </a:r>
            <a:r>
              <a:rPr lang="zh-CN" altLang="en-US" dirty="0"/>
              <a:t>性能监</a:t>
            </a:r>
            <a:r>
              <a:rPr lang="zh-CN" altLang="en-US" dirty="0" smtClean="0"/>
              <a:t>控</a:t>
            </a:r>
            <a:endParaRPr lang="zh-CN" altLang="en-US" dirty="0"/>
          </a:p>
        </p:txBody>
      </p:sp>
      <p:sp>
        <p:nvSpPr>
          <p:cNvPr id="3" name="文本占位符 2"/>
          <p:cNvSpPr>
            <a:spLocks noGrp="1"/>
          </p:cNvSpPr>
          <p:nvPr>
            <p:ph type="body" idx="1"/>
          </p:nvPr>
        </p:nvSpPr>
        <p:spPr/>
        <p:txBody>
          <a:bodyPr/>
          <a:lstStyle/>
          <a:p>
            <a:r>
              <a:rPr lang="zh-CN" altLang="en-US" dirty="0" smtClean="0"/>
              <a:t>打开</a:t>
            </a:r>
            <a:r>
              <a:rPr lang="en-US" altLang="zh-CN" dirty="0" smtClean="0"/>
              <a:t>server-status</a:t>
            </a:r>
            <a:r>
              <a:rPr lang="zh-CN" altLang="en-US" dirty="0" smtClean="0"/>
              <a:t>监控</a:t>
            </a:r>
            <a:endParaRPr lang="en-US" altLang="zh-CN" dirty="0" smtClean="0"/>
          </a:p>
          <a:p>
            <a:r>
              <a:rPr lang="zh-CN" altLang="en-US" dirty="0"/>
              <a:t>状</a:t>
            </a:r>
            <a:r>
              <a:rPr lang="zh-CN" altLang="en-US" dirty="0" smtClean="0"/>
              <a:t>态监控页</a:t>
            </a:r>
            <a:r>
              <a:rPr lang="zh-CN" altLang="en-US" dirty="0"/>
              <a:t>面</a:t>
            </a:r>
          </a:p>
        </p:txBody>
      </p:sp>
    </p:spTree>
    <p:extLst>
      <p:ext uri="{BB962C8B-B14F-4D97-AF65-F5344CB8AC3E}">
        <p14:creationId xmlns:p14="http://schemas.microsoft.com/office/powerpoint/2010/main" val="2511561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打开</a:t>
            </a:r>
            <a:r>
              <a:rPr lang="en-US" altLang="zh-CN" dirty="0"/>
              <a:t>server-status</a:t>
            </a:r>
            <a:r>
              <a:rPr lang="zh-CN" altLang="en-US" dirty="0"/>
              <a:t>监控</a:t>
            </a:r>
          </a:p>
        </p:txBody>
      </p:sp>
      <p:sp>
        <p:nvSpPr>
          <p:cNvPr id="3" name="内容占位符 2"/>
          <p:cNvSpPr>
            <a:spLocks noGrp="1"/>
          </p:cNvSpPr>
          <p:nvPr>
            <p:ph idx="1"/>
          </p:nvPr>
        </p:nvSpPr>
        <p:spPr/>
        <p:txBody>
          <a:bodyPr>
            <a:normAutofit fontScale="85000" lnSpcReduction="10000"/>
          </a:bodyPr>
          <a:lstStyle/>
          <a:p>
            <a:pPr marL="0" indent="0">
              <a:buNone/>
            </a:pPr>
            <a:r>
              <a:rPr lang="en-US" altLang="zh-CN" dirty="0" err="1"/>
              <a:t>LoadModule</a:t>
            </a:r>
            <a:r>
              <a:rPr lang="en-US" altLang="zh-CN" dirty="0"/>
              <a:t> </a:t>
            </a:r>
            <a:r>
              <a:rPr lang="en-US" altLang="zh-CN" dirty="0" err="1"/>
              <a:t>status_module</a:t>
            </a:r>
            <a:r>
              <a:rPr lang="en-US" altLang="zh-CN" dirty="0"/>
              <a:t> modules/ApacheModuleStatus.dll</a:t>
            </a:r>
          </a:p>
          <a:p>
            <a:endParaRPr lang="en-US" altLang="zh-CN" dirty="0"/>
          </a:p>
          <a:p>
            <a:pPr marL="0" indent="0">
              <a:buNone/>
            </a:pPr>
            <a:r>
              <a:rPr lang="en-US" altLang="zh-CN" dirty="0"/>
              <a:t># Allow server status reports, with the URL of http://servername/server-status </a:t>
            </a:r>
          </a:p>
          <a:p>
            <a:pPr marL="0" indent="0">
              <a:buNone/>
            </a:pPr>
            <a:r>
              <a:rPr lang="en-US" altLang="zh-CN" dirty="0"/>
              <a:t># Change the ".your_domain.com" to match your domain to enable. </a:t>
            </a:r>
          </a:p>
          <a:p>
            <a:pPr marL="0" indent="0">
              <a:buNone/>
            </a:pPr>
            <a:r>
              <a:rPr lang="en-US" altLang="zh-CN" dirty="0"/>
              <a:t>&lt;Location /server-status&gt; </a:t>
            </a:r>
          </a:p>
          <a:p>
            <a:pPr marL="0" indent="0">
              <a:buNone/>
            </a:pPr>
            <a:r>
              <a:rPr lang="en-US" altLang="zh-CN" dirty="0" err="1"/>
              <a:t>SetHandler</a:t>
            </a:r>
            <a:r>
              <a:rPr lang="en-US" altLang="zh-CN" dirty="0"/>
              <a:t> server-status </a:t>
            </a:r>
          </a:p>
          <a:p>
            <a:pPr marL="0" indent="0">
              <a:buNone/>
            </a:pPr>
            <a:r>
              <a:rPr lang="en-US" altLang="zh-CN" dirty="0"/>
              <a:t>order </a:t>
            </a:r>
            <a:r>
              <a:rPr lang="en-US" altLang="zh-CN" dirty="0" err="1"/>
              <a:t>deny,allow</a:t>
            </a:r>
            <a:r>
              <a:rPr lang="en-US" altLang="zh-CN" dirty="0"/>
              <a:t> </a:t>
            </a:r>
          </a:p>
          <a:p>
            <a:pPr marL="0" indent="0">
              <a:buNone/>
            </a:pPr>
            <a:r>
              <a:rPr lang="en-US" altLang="zh-CN" dirty="0"/>
              <a:t>deny from all </a:t>
            </a:r>
          </a:p>
          <a:p>
            <a:pPr marL="0" indent="0">
              <a:buNone/>
            </a:pPr>
            <a:r>
              <a:rPr lang="en-US" altLang="zh-CN" dirty="0"/>
              <a:t>allow from 127.0.0.1 </a:t>
            </a:r>
          </a:p>
          <a:p>
            <a:pPr marL="0" indent="0">
              <a:buNone/>
            </a:pPr>
            <a:r>
              <a:rPr lang="en-US" altLang="zh-CN" dirty="0"/>
              <a:t>&lt;/Location&gt; </a:t>
            </a:r>
          </a:p>
          <a:p>
            <a:pPr marL="0" indent="0">
              <a:buNone/>
            </a:pPr>
            <a:endParaRPr lang="zh-CN" altLang="en-US" dirty="0"/>
          </a:p>
          <a:p>
            <a:endParaRPr lang="zh-CN" altLang="en-US" dirty="0"/>
          </a:p>
        </p:txBody>
      </p:sp>
    </p:spTree>
    <p:extLst>
      <p:ext uri="{BB962C8B-B14F-4D97-AF65-F5344CB8AC3E}">
        <p14:creationId xmlns:p14="http://schemas.microsoft.com/office/powerpoint/2010/main" val="335031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状态监控页面</a:t>
            </a:r>
          </a:p>
        </p:txBody>
      </p:sp>
      <p:sp>
        <p:nvSpPr>
          <p:cNvPr id="3" name="内容占位符 2"/>
          <p:cNvSpPr>
            <a:spLocks noGrp="1"/>
          </p:cNvSpPr>
          <p:nvPr>
            <p:ph idx="1"/>
          </p:nvPr>
        </p:nvSpPr>
        <p:spPr/>
        <p:txBody>
          <a:bodyPr>
            <a:normAutofit/>
          </a:bodyPr>
          <a:lstStyle/>
          <a:p>
            <a:r>
              <a:rPr lang="en-US" altLang="zh-CN" sz="1600" b="1" dirty="0"/>
              <a:t>Scoreboard Key: </a:t>
            </a:r>
          </a:p>
          <a:p>
            <a:pPr marL="0" indent="0">
              <a:buNone/>
            </a:pPr>
            <a:r>
              <a:rPr lang="en-US" altLang="zh-CN" sz="1600" dirty="0"/>
              <a:t>"_" Waiting for Connection, </a:t>
            </a:r>
          </a:p>
          <a:p>
            <a:pPr marL="0" indent="0">
              <a:buNone/>
            </a:pPr>
            <a:r>
              <a:rPr lang="en-US" altLang="zh-CN" sz="1600" dirty="0"/>
              <a:t>"S" Starting up, </a:t>
            </a:r>
          </a:p>
          <a:p>
            <a:pPr marL="0" indent="0">
              <a:buNone/>
            </a:pPr>
            <a:r>
              <a:rPr lang="en-US" altLang="zh-CN" sz="1600" dirty="0"/>
              <a:t>"R" Reading Request, </a:t>
            </a:r>
          </a:p>
          <a:p>
            <a:pPr marL="0" indent="0">
              <a:buNone/>
            </a:pPr>
            <a:r>
              <a:rPr lang="en-US" altLang="zh-CN" sz="1600" dirty="0"/>
              <a:t>"W" Sending Reply, </a:t>
            </a:r>
          </a:p>
          <a:p>
            <a:pPr marL="0" indent="0">
              <a:buNone/>
            </a:pPr>
            <a:r>
              <a:rPr lang="en-US" altLang="zh-CN" sz="1600" dirty="0"/>
              <a:t>"K" </a:t>
            </a:r>
            <a:r>
              <a:rPr lang="en-US" altLang="zh-CN" sz="1600" dirty="0" err="1"/>
              <a:t>Keepalive</a:t>
            </a:r>
            <a:r>
              <a:rPr lang="en-US" altLang="zh-CN" sz="1600" dirty="0"/>
              <a:t> (read), </a:t>
            </a:r>
          </a:p>
          <a:p>
            <a:pPr marL="0" indent="0">
              <a:buNone/>
            </a:pPr>
            <a:r>
              <a:rPr lang="en-US" altLang="zh-CN" sz="1600" dirty="0"/>
              <a:t>"D" DNS Lookup, </a:t>
            </a:r>
          </a:p>
          <a:p>
            <a:pPr marL="0" indent="0">
              <a:buNone/>
            </a:pPr>
            <a:r>
              <a:rPr lang="en-US" altLang="zh-CN" sz="1600" dirty="0"/>
              <a:t>"L" Logging, </a:t>
            </a:r>
          </a:p>
          <a:p>
            <a:pPr marL="0" indent="0">
              <a:buNone/>
            </a:pPr>
            <a:r>
              <a:rPr lang="en-US" altLang="zh-CN" sz="1600" dirty="0"/>
              <a:t>"G" Gracefully finishing, </a:t>
            </a:r>
          </a:p>
          <a:p>
            <a:pPr marL="0" indent="0">
              <a:buNone/>
            </a:pPr>
            <a:r>
              <a:rPr lang="en-US" altLang="zh-CN" sz="1600" dirty="0"/>
              <a:t>"." Open slot with no current process </a:t>
            </a:r>
          </a:p>
          <a:p>
            <a:endParaRPr lang="zh-CN" altLang="en-US" sz="1600" dirty="0"/>
          </a:p>
        </p:txBody>
      </p:sp>
      <p:pic>
        <p:nvPicPr>
          <p:cNvPr id="4" name="图片 3"/>
          <p:cNvPicPr/>
          <p:nvPr/>
        </p:nvPicPr>
        <p:blipFill>
          <a:blip r:embed="rId3"/>
          <a:stretch>
            <a:fillRect/>
          </a:stretch>
        </p:blipFill>
        <p:spPr>
          <a:xfrm>
            <a:off x="3402146" y="1196752"/>
            <a:ext cx="5706358" cy="3456384"/>
          </a:xfrm>
          <a:prstGeom prst="rect">
            <a:avLst/>
          </a:prstGeom>
        </p:spPr>
      </p:pic>
    </p:spTree>
    <p:extLst>
      <p:ext uri="{BB962C8B-B14F-4D97-AF65-F5344CB8AC3E}">
        <p14:creationId xmlns:p14="http://schemas.microsoft.com/office/powerpoint/2010/main" val="18061067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en-US" altLang="zh-CN" dirty="0" smtClean="0"/>
              <a:t>Web</a:t>
            </a:r>
            <a:r>
              <a:rPr lang="zh-CN" altLang="en-US" dirty="0" smtClean="0"/>
              <a:t>服务器网络连接监控</a:t>
            </a:r>
          </a:p>
        </p:txBody>
      </p:sp>
      <p:sp>
        <p:nvSpPr>
          <p:cNvPr id="139267" name="Rectangle 4"/>
          <p:cNvSpPr>
            <a:spLocks noGrp="1" noChangeArrowheads="1"/>
          </p:cNvSpPr>
          <p:nvPr>
            <p:ph idx="1"/>
          </p:nvPr>
        </p:nvSpPr>
        <p:spPr>
          <a:xfrm>
            <a:off x="107504" y="1124744"/>
            <a:ext cx="8640960" cy="2036968"/>
          </a:xfrm>
        </p:spPr>
        <p:txBody>
          <a:bodyPr wrap="square">
            <a:spAutoFit/>
          </a:bodyPr>
          <a:lstStyle/>
          <a:p>
            <a:pPr>
              <a:spcBef>
                <a:spcPct val="30000"/>
              </a:spcBef>
            </a:pPr>
            <a:r>
              <a:rPr lang="en-US" altLang="zh-CN" sz="1600" dirty="0">
                <a:latin typeface="Verdana" pitchFamily="34" charset="0"/>
                <a:ea typeface="仿宋_GB2312" pitchFamily="49" charset="-122"/>
              </a:rPr>
              <a:t>Linux</a:t>
            </a:r>
            <a:r>
              <a:rPr lang="zh-CN" altLang="en-US" sz="1600" dirty="0">
                <a:latin typeface="Verdana" pitchFamily="34" charset="0"/>
                <a:ea typeface="仿宋_GB2312" pitchFamily="49" charset="-122"/>
              </a:rPr>
              <a:t>下实时检测</a:t>
            </a:r>
            <a:r>
              <a:rPr lang="en-US" altLang="zh-CN" sz="1600" dirty="0" err="1">
                <a:latin typeface="Verdana" pitchFamily="34" charset="0"/>
                <a:ea typeface="仿宋_GB2312" pitchFamily="49" charset="-122"/>
              </a:rPr>
              <a:t>httpd</a:t>
            </a:r>
            <a:r>
              <a:rPr lang="zh-CN" altLang="en-US" sz="1600" dirty="0">
                <a:latin typeface="Verdana" pitchFamily="34" charset="0"/>
                <a:ea typeface="仿宋_GB2312" pitchFamily="49" charset="-122"/>
              </a:rPr>
              <a:t>连接数</a:t>
            </a:r>
            <a:endParaRPr lang="en-US" altLang="zh-CN" sz="1600" dirty="0" smtClean="0">
              <a:latin typeface="Verdana" pitchFamily="34" charset="0"/>
              <a:ea typeface="仿宋_GB2312" pitchFamily="49" charset="-122"/>
            </a:endParaRPr>
          </a:p>
          <a:p>
            <a:pPr lvl="1">
              <a:spcBef>
                <a:spcPct val="30000"/>
              </a:spcBef>
            </a:pPr>
            <a:r>
              <a:rPr lang="en-US" altLang="zh-CN" sz="1600" dirty="0" smtClean="0">
                <a:latin typeface="Verdana" pitchFamily="34" charset="0"/>
                <a:ea typeface="仿宋_GB2312" pitchFamily="49" charset="-122"/>
              </a:rPr>
              <a:t>watch -n 1 -d "</a:t>
            </a:r>
            <a:r>
              <a:rPr lang="en-US" altLang="zh-CN" sz="1600" dirty="0" err="1" smtClean="0">
                <a:latin typeface="Verdana" pitchFamily="34" charset="0"/>
                <a:ea typeface="仿宋_GB2312" pitchFamily="49" charset="-122"/>
              </a:rPr>
              <a:t>pgrep</a:t>
            </a:r>
            <a:r>
              <a:rPr lang="en-US" altLang="zh-CN" sz="1600" dirty="0" smtClean="0">
                <a:latin typeface="Verdana" pitchFamily="34" charset="0"/>
                <a:ea typeface="仿宋_GB2312" pitchFamily="49" charset="-122"/>
              </a:rPr>
              <a:t> </a:t>
            </a:r>
            <a:r>
              <a:rPr lang="en-US" altLang="zh-CN" sz="1600" dirty="0" err="1" smtClean="0">
                <a:latin typeface="Verdana" pitchFamily="34" charset="0"/>
                <a:ea typeface="仿宋_GB2312" pitchFamily="49" charset="-122"/>
              </a:rPr>
              <a:t>httpd|wc</a:t>
            </a:r>
            <a:r>
              <a:rPr lang="en-US" altLang="zh-CN" sz="1600" dirty="0" smtClean="0">
                <a:latin typeface="Verdana" pitchFamily="34" charset="0"/>
                <a:ea typeface="仿宋_GB2312" pitchFamily="49" charset="-122"/>
              </a:rPr>
              <a:t> -l“</a:t>
            </a:r>
          </a:p>
          <a:p>
            <a:r>
              <a:rPr lang="zh-CN" altLang="en-US" sz="1600" dirty="0"/>
              <a:t>查</a:t>
            </a:r>
            <a:r>
              <a:rPr lang="zh-CN" altLang="en-US" sz="1600" dirty="0" smtClean="0"/>
              <a:t>看</a:t>
            </a:r>
            <a:r>
              <a:rPr lang="en-US" altLang="zh-CN" sz="1600" dirty="0" smtClean="0"/>
              <a:t>TCP</a:t>
            </a:r>
            <a:r>
              <a:rPr lang="zh-CN" altLang="en-US" sz="1600" dirty="0" smtClean="0"/>
              <a:t>并</a:t>
            </a:r>
            <a:r>
              <a:rPr lang="zh-CN" altLang="en-US" sz="1600" dirty="0"/>
              <a:t>发连接情况</a:t>
            </a:r>
            <a:r>
              <a:rPr lang="en-US" altLang="zh-CN" sz="1600" dirty="0"/>
              <a:t>:</a:t>
            </a:r>
          </a:p>
          <a:p>
            <a:pPr lvl="1"/>
            <a:r>
              <a:rPr lang="en-US" altLang="zh-CN" sz="1600" dirty="0" err="1"/>
              <a:t>netstat</a:t>
            </a:r>
            <a:r>
              <a:rPr lang="en-US" altLang="zh-CN" sz="1600" dirty="0"/>
              <a:t> -n | </a:t>
            </a:r>
            <a:r>
              <a:rPr lang="en-US" altLang="zh-CN" sz="1600" dirty="0" err="1"/>
              <a:t>awk</a:t>
            </a:r>
            <a:r>
              <a:rPr lang="en-US" altLang="zh-CN" sz="1600" dirty="0"/>
              <a:t> '/^</a:t>
            </a:r>
            <a:r>
              <a:rPr lang="en-US" altLang="zh-CN" sz="1600" dirty="0" err="1"/>
              <a:t>tcp</a:t>
            </a:r>
            <a:r>
              <a:rPr lang="en-US" altLang="zh-CN" sz="1600" dirty="0"/>
              <a:t>/ {++S[$NF]} END {for(a in S) print a, S[a]}' </a:t>
            </a:r>
          </a:p>
          <a:p>
            <a:pPr>
              <a:spcBef>
                <a:spcPct val="30000"/>
              </a:spcBef>
            </a:pPr>
            <a:endParaRPr lang="en-US" altLang="zh-CN" sz="1600" dirty="0" smtClean="0">
              <a:latin typeface="Verdana" pitchFamily="34" charset="0"/>
              <a:ea typeface="仿宋_GB2312" pitchFamily="49" charset="-122"/>
            </a:endParaRPr>
          </a:p>
        </p:txBody>
      </p:sp>
      <p:pic>
        <p:nvPicPr>
          <p:cNvPr id="4" name="内容占位符 4" descr="tcp"/>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708920"/>
            <a:ext cx="4968552" cy="4147074"/>
          </a:xfrm>
          <a:prstGeom prst="rect">
            <a:avLst/>
          </a:prstGeom>
          <a:noFill/>
          <a:ln>
            <a:noFill/>
          </a:ln>
          <a:extLst/>
        </p:spPr>
      </p:pic>
    </p:spTree>
    <p:extLst>
      <p:ext uri="{BB962C8B-B14F-4D97-AF65-F5344CB8AC3E}">
        <p14:creationId xmlns:p14="http://schemas.microsoft.com/office/powerpoint/2010/main" val="39245933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服务器网络连</a:t>
            </a:r>
            <a:r>
              <a:rPr lang="zh-CN" altLang="en-US" dirty="0" smtClean="0"/>
              <a:t>接监</a:t>
            </a:r>
            <a:r>
              <a:rPr lang="zh-CN" altLang="en-US" dirty="0"/>
              <a:t>控</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1412776"/>
            <a:ext cx="835957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6608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smtClean="0"/>
              <a:t>、</a:t>
            </a:r>
            <a:r>
              <a:rPr lang="zh-CN" altLang="en-US" dirty="0">
                <a:solidFill>
                  <a:schemeClr val="tx1"/>
                </a:solidFill>
                <a:latin typeface="Arial" charset="0"/>
              </a:rPr>
              <a:t>中间件服务器性能监控</a:t>
            </a:r>
            <a:endParaRPr lang="zh-CN" altLang="en-US" dirty="0"/>
          </a:p>
        </p:txBody>
      </p:sp>
      <p:sp>
        <p:nvSpPr>
          <p:cNvPr id="3" name="文本占位符 2"/>
          <p:cNvSpPr>
            <a:spLocks noGrp="1"/>
          </p:cNvSpPr>
          <p:nvPr>
            <p:ph type="body" idx="1"/>
          </p:nvPr>
        </p:nvSpPr>
        <p:spPr/>
        <p:txBody>
          <a:bodyPr>
            <a:normAutofit fontScale="70000" lnSpcReduction="20000"/>
          </a:bodyPr>
          <a:lstStyle/>
          <a:p>
            <a:r>
              <a:rPr lang="en-US" altLang="zh-CN" dirty="0"/>
              <a:t>WAS</a:t>
            </a:r>
            <a:r>
              <a:rPr lang="zh-CN" altLang="en-US" dirty="0"/>
              <a:t>性能监控 </a:t>
            </a:r>
          </a:p>
          <a:p>
            <a:r>
              <a:rPr lang="en-US" altLang="zh-CN" dirty="0"/>
              <a:t>WAS</a:t>
            </a:r>
            <a:r>
              <a:rPr lang="zh-CN" altLang="en-US" dirty="0"/>
              <a:t>自带监控工具的使用 </a:t>
            </a:r>
          </a:p>
          <a:p>
            <a:r>
              <a:rPr lang="en-US" altLang="zh-CN" dirty="0" err="1"/>
              <a:t>perfServletApp</a:t>
            </a:r>
            <a:r>
              <a:rPr lang="zh-CN" altLang="en-US" dirty="0"/>
              <a:t>的使用方法 </a:t>
            </a:r>
          </a:p>
          <a:p>
            <a:r>
              <a:rPr lang="en-US" altLang="zh-CN" dirty="0" err="1"/>
              <a:t>LoadRunner</a:t>
            </a:r>
            <a:r>
              <a:rPr lang="zh-CN" altLang="en-US" dirty="0"/>
              <a:t>监控</a:t>
            </a:r>
            <a:r>
              <a:rPr lang="en-US" altLang="zh-CN" dirty="0"/>
              <a:t>WAS </a:t>
            </a:r>
          </a:p>
          <a:p>
            <a:r>
              <a:rPr lang="zh-CN" altLang="en-US" dirty="0"/>
              <a:t>使用</a:t>
            </a:r>
            <a:r>
              <a:rPr lang="en-US" altLang="zh-CN" dirty="0" err="1"/>
              <a:t>AppDynamics</a:t>
            </a:r>
            <a:r>
              <a:rPr lang="zh-CN" altLang="en-US" dirty="0"/>
              <a:t>监控</a:t>
            </a:r>
            <a:r>
              <a:rPr lang="en-US" altLang="zh-CN" dirty="0" err="1"/>
              <a:t>WebSphere</a:t>
            </a:r>
            <a:r>
              <a:rPr lang="en-US" altLang="zh-CN" dirty="0"/>
              <a:t> </a:t>
            </a:r>
          </a:p>
          <a:p>
            <a:r>
              <a:rPr lang="en-US" altLang="zh-CN" dirty="0"/>
              <a:t>JVM</a:t>
            </a:r>
            <a:r>
              <a:rPr lang="zh-CN" altLang="en-US" dirty="0"/>
              <a:t>性能监控方法及工具 </a:t>
            </a:r>
          </a:p>
          <a:p>
            <a:r>
              <a:rPr lang="en-US" altLang="zh-CN" dirty="0"/>
              <a:t>GC</a:t>
            </a:r>
            <a:r>
              <a:rPr lang="zh-CN" altLang="en-US" dirty="0"/>
              <a:t>日志监控分析 </a:t>
            </a:r>
          </a:p>
          <a:p>
            <a:r>
              <a:rPr lang="en-US" altLang="zh-CN" dirty="0"/>
              <a:t>Thread Dump </a:t>
            </a:r>
          </a:p>
          <a:p>
            <a:r>
              <a:rPr lang="en-US" altLang="zh-CN" dirty="0"/>
              <a:t>JVM</a:t>
            </a:r>
            <a:r>
              <a:rPr lang="zh-CN" altLang="en-US" dirty="0"/>
              <a:t>远程监控 </a:t>
            </a:r>
          </a:p>
          <a:p>
            <a:r>
              <a:rPr lang="en-US" altLang="zh-CN" dirty="0"/>
              <a:t>JDBC</a:t>
            </a:r>
            <a:r>
              <a:rPr lang="zh-CN" altLang="en-US" dirty="0"/>
              <a:t>性能监控</a:t>
            </a:r>
            <a:endParaRPr lang="en-US" altLang="zh-CN" dirty="0"/>
          </a:p>
        </p:txBody>
      </p:sp>
    </p:spTree>
    <p:extLst>
      <p:ext uri="{BB962C8B-B14F-4D97-AF65-F5344CB8AC3E}">
        <p14:creationId xmlns:p14="http://schemas.microsoft.com/office/powerpoint/2010/main" val="704349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WAS</a:t>
            </a:r>
            <a:r>
              <a:rPr lang="zh-CN" altLang="en-US" dirty="0"/>
              <a:t>性能漏斗模</a:t>
            </a:r>
            <a:r>
              <a:rPr lang="zh-CN" altLang="en-US" dirty="0" smtClean="0"/>
              <a:t>型</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113" y="2008634"/>
            <a:ext cx="5481215" cy="257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12" y="4869904"/>
            <a:ext cx="5481216" cy="165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304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WAS</a:t>
            </a:r>
            <a:r>
              <a:rPr lang="zh-CN" altLang="en-US" dirty="0" smtClean="0"/>
              <a:t>性能监控的方面</a:t>
            </a:r>
            <a:endParaRPr lang="zh-CN" altLang="en-US" dirty="0"/>
          </a:p>
        </p:txBody>
      </p:sp>
      <p:sp>
        <p:nvSpPr>
          <p:cNvPr id="3" name="文本占位符 2"/>
          <p:cNvSpPr>
            <a:spLocks noGrp="1"/>
          </p:cNvSpPr>
          <p:nvPr>
            <p:ph type="body" idx="1"/>
          </p:nvPr>
        </p:nvSpPr>
        <p:spPr/>
        <p:txBody>
          <a:bodyPr/>
          <a:lstStyle/>
          <a:p>
            <a:r>
              <a:rPr lang="en-US" altLang="zh-CN" dirty="0" smtClean="0"/>
              <a:t>Session</a:t>
            </a:r>
          </a:p>
          <a:p>
            <a:r>
              <a:rPr lang="zh-CN" altLang="en-US" dirty="0"/>
              <a:t>线程</a:t>
            </a:r>
            <a:r>
              <a:rPr lang="zh-CN" altLang="en-US" dirty="0" smtClean="0"/>
              <a:t>池</a:t>
            </a:r>
            <a:endParaRPr lang="en-US" altLang="zh-CN" dirty="0" smtClean="0"/>
          </a:p>
          <a:p>
            <a:r>
              <a:rPr lang="en-US" altLang="zh-CN" dirty="0" smtClean="0"/>
              <a:t>JDBC</a:t>
            </a:r>
            <a:r>
              <a:rPr lang="zh-CN" altLang="en-US" dirty="0" smtClean="0"/>
              <a:t>连接</a:t>
            </a:r>
            <a:endParaRPr lang="en-US" altLang="zh-CN" dirty="0" smtClean="0"/>
          </a:p>
          <a:p>
            <a:r>
              <a:rPr lang="en-US" altLang="zh-CN" dirty="0" smtClean="0"/>
              <a:t>JVM</a:t>
            </a:r>
            <a:r>
              <a:rPr lang="zh-CN" altLang="en-US" dirty="0" smtClean="0"/>
              <a:t>性能</a:t>
            </a:r>
            <a:endParaRPr lang="zh-CN" altLang="en-US" dirty="0"/>
          </a:p>
        </p:txBody>
      </p:sp>
    </p:spTree>
    <p:extLst>
      <p:ext uri="{BB962C8B-B14F-4D97-AF65-F5344CB8AC3E}">
        <p14:creationId xmlns:p14="http://schemas.microsoft.com/office/powerpoint/2010/main" val="279365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zh-CN" altLang="en-US" smtClean="0"/>
              <a:t>培训后事项</a:t>
            </a:r>
          </a:p>
        </p:txBody>
      </p:sp>
      <p:sp>
        <p:nvSpPr>
          <p:cNvPr id="17410" name="Rectangle 3"/>
          <p:cNvSpPr>
            <a:spLocks noGrp="1" noChangeArrowheads="1"/>
          </p:cNvSpPr>
          <p:nvPr>
            <p:ph idx="1"/>
          </p:nvPr>
        </p:nvSpPr>
        <p:spPr/>
        <p:txBody>
          <a:bodyPr/>
          <a:lstStyle/>
          <a:p>
            <a:r>
              <a:rPr lang="zh-CN" altLang="en-US" smtClean="0"/>
              <a:t>填写课程反馈表</a:t>
            </a:r>
            <a:endParaRPr lang="en-US" altLang="zh-CN" smtClean="0"/>
          </a:p>
          <a:p>
            <a:r>
              <a:rPr lang="zh-CN" altLang="en-US" smtClean="0"/>
              <a:t>删除桌面临时文件</a:t>
            </a:r>
            <a:endParaRPr lang="en-US" altLang="zh-CN" smtClean="0"/>
          </a:p>
          <a:p>
            <a:r>
              <a:rPr lang="zh-CN" altLang="en-US" smtClean="0"/>
              <a:t>关机</a:t>
            </a:r>
          </a:p>
        </p:txBody>
      </p:sp>
    </p:spTree>
    <p:extLst>
      <p:ext uri="{BB962C8B-B14F-4D97-AF65-F5344CB8AC3E}">
        <p14:creationId xmlns:p14="http://schemas.microsoft.com/office/powerpoint/2010/main" val="250842720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611188" y="476251"/>
            <a:ext cx="8001000" cy="648494"/>
          </a:xfrm>
        </p:spPr>
        <p:txBody>
          <a:bodyPr/>
          <a:lstStyle/>
          <a:p>
            <a:pPr eaLnBrk="1" hangingPunct="1"/>
            <a:r>
              <a:rPr lang="en-US" altLang="zh-CN" dirty="0" smtClean="0"/>
              <a:t>WAS</a:t>
            </a:r>
            <a:r>
              <a:rPr lang="zh-CN" altLang="en-US" dirty="0" smtClean="0"/>
              <a:t>性能监</a:t>
            </a:r>
            <a:r>
              <a:rPr lang="zh-CN" altLang="en-US" dirty="0" smtClean="0"/>
              <a:t>控的方法和工具</a:t>
            </a:r>
            <a:endParaRPr lang="zh-CN" altLang="en-US" dirty="0" smtClean="0"/>
          </a:p>
        </p:txBody>
      </p:sp>
      <p:sp>
        <p:nvSpPr>
          <p:cNvPr id="141315" name="Rectangle 3"/>
          <p:cNvSpPr>
            <a:spLocks noGrp="1" noChangeArrowheads="1"/>
          </p:cNvSpPr>
          <p:nvPr>
            <p:ph type="body" idx="1"/>
          </p:nvPr>
        </p:nvSpPr>
        <p:spPr>
          <a:xfrm>
            <a:off x="468313" y="1989138"/>
            <a:ext cx="8001000" cy="4267200"/>
          </a:xfrm>
        </p:spPr>
        <p:txBody>
          <a:bodyPr/>
          <a:lstStyle/>
          <a:p>
            <a:pPr eaLnBrk="1" hangingPunct="1"/>
            <a:r>
              <a:rPr lang="en-US" altLang="zh-CN" smtClean="0"/>
              <a:t>WAS</a:t>
            </a:r>
            <a:r>
              <a:rPr lang="zh-CN" altLang="en-US" smtClean="0"/>
              <a:t>自带性能监控工具的使用</a:t>
            </a:r>
            <a:endParaRPr lang="en-US" altLang="zh-CN" smtClean="0"/>
          </a:p>
          <a:p>
            <a:pPr eaLnBrk="1" hangingPunct="1"/>
            <a:r>
              <a:rPr lang="en-US" altLang="zh-CN" smtClean="0"/>
              <a:t>perfServletApp</a:t>
            </a:r>
            <a:r>
              <a:rPr lang="zh-CN" altLang="en-US" smtClean="0"/>
              <a:t>的使用方法</a:t>
            </a:r>
            <a:endParaRPr lang="en-US" altLang="zh-CN" smtClean="0"/>
          </a:p>
          <a:p>
            <a:pPr eaLnBrk="1" hangingPunct="1"/>
            <a:r>
              <a:rPr lang="en-US" altLang="zh-CN" smtClean="0"/>
              <a:t>LoadRunner</a:t>
            </a:r>
            <a:r>
              <a:rPr lang="zh-CN" altLang="en-US" smtClean="0"/>
              <a:t>监控</a:t>
            </a:r>
            <a:r>
              <a:rPr lang="en-US" altLang="zh-CN" smtClean="0"/>
              <a:t>WAS</a:t>
            </a:r>
            <a:endParaRPr lang="zh-CN" altLang="en-US" smtClean="0"/>
          </a:p>
        </p:txBody>
      </p:sp>
    </p:spTree>
    <p:extLst>
      <p:ext uri="{BB962C8B-B14F-4D97-AF65-F5344CB8AC3E}">
        <p14:creationId xmlns:p14="http://schemas.microsoft.com/office/powerpoint/2010/main" val="1080104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en-US" altLang="zh-CN" smtClean="0"/>
              <a:t>WAS</a:t>
            </a:r>
            <a:r>
              <a:rPr lang="zh-CN" altLang="en-US" smtClean="0"/>
              <a:t>自带性能监控工具的使用</a:t>
            </a:r>
          </a:p>
        </p:txBody>
      </p:sp>
      <p:pic>
        <p:nvPicPr>
          <p:cNvPr id="142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6793"/>
            <a:ext cx="9159875"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975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en-US" altLang="zh-CN" smtClean="0"/>
              <a:t>WAS</a:t>
            </a:r>
            <a:r>
              <a:rPr lang="zh-CN" altLang="en-US" smtClean="0"/>
              <a:t>自带性能监控工具的使用</a:t>
            </a:r>
          </a:p>
        </p:txBody>
      </p:sp>
      <p:pic>
        <p:nvPicPr>
          <p:cNvPr id="1433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56792"/>
            <a:ext cx="9142412" cy="52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36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a:xfrm>
            <a:off x="250825" y="404813"/>
            <a:ext cx="8642350" cy="863947"/>
          </a:xfrm>
        </p:spPr>
        <p:txBody>
          <a:bodyPr/>
          <a:lstStyle/>
          <a:p>
            <a:r>
              <a:rPr lang="zh-CN" altLang="en-US" dirty="0" smtClean="0"/>
              <a:t>用</a:t>
            </a:r>
            <a:r>
              <a:rPr lang="en-US" altLang="zh-CN" dirty="0" smtClean="0"/>
              <a:t>TPV</a:t>
            </a:r>
            <a:r>
              <a:rPr lang="zh-CN" altLang="en-US" dirty="0" smtClean="0"/>
              <a:t>监控</a:t>
            </a:r>
            <a:r>
              <a:rPr lang="en-US" altLang="zh-CN" dirty="0" smtClean="0"/>
              <a:t>JVM</a:t>
            </a:r>
            <a:r>
              <a:rPr lang="zh-CN" altLang="en-US" dirty="0" smtClean="0"/>
              <a:t>发现内存泄漏现象</a:t>
            </a:r>
          </a:p>
        </p:txBody>
      </p:sp>
      <p:pic>
        <p:nvPicPr>
          <p:cNvPr id="144387" name="Picture 5" descr="http://img.blog.163.com/photo/hVqtHQIEWRNXTi4uR0Ijuw==/3653545197709789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73238"/>
            <a:ext cx="62833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465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en-US" altLang="zh-CN" smtClean="0"/>
              <a:t>perfServletApp</a:t>
            </a:r>
            <a:r>
              <a:rPr lang="zh-CN" altLang="en-US" smtClean="0"/>
              <a:t>的使用方法</a:t>
            </a:r>
          </a:p>
        </p:txBody>
      </p:sp>
      <p:sp>
        <p:nvSpPr>
          <p:cNvPr id="145411" name="内容占位符 2"/>
          <p:cNvSpPr>
            <a:spLocks noGrp="1"/>
          </p:cNvSpPr>
          <p:nvPr>
            <p:ph idx="1"/>
          </p:nvPr>
        </p:nvSpPr>
        <p:spPr/>
        <p:txBody>
          <a:bodyPr/>
          <a:lstStyle/>
          <a:p>
            <a:r>
              <a:rPr lang="zh-CN" altLang="zh-CN" smtClean="0"/>
              <a:t>部署</a:t>
            </a:r>
            <a:r>
              <a:rPr lang="en-US" altLang="zh-CN" smtClean="0"/>
              <a:t>PerfServletApp.ear</a:t>
            </a:r>
            <a:r>
              <a:rPr lang="zh-CN" altLang="zh-CN" smtClean="0"/>
              <a:t>到</a:t>
            </a:r>
            <a:r>
              <a:rPr lang="en-US" altLang="zh-CN" smtClean="0"/>
              <a:t>WebSphere</a:t>
            </a:r>
            <a:r>
              <a:rPr lang="zh-CN" altLang="zh-CN" smtClean="0"/>
              <a:t>目录下</a:t>
            </a:r>
            <a:endParaRPr lang="zh-CN" altLang="en-US" smtClean="0"/>
          </a:p>
        </p:txBody>
      </p:sp>
      <p:pic>
        <p:nvPicPr>
          <p:cNvPr id="145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2927350"/>
            <a:ext cx="52705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47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en-US" altLang="zh-CN" smtClean="0"/>
              <a:t>perfServletApp</a:t>
            </a:r>
            <a:r>
              <a:rPr lang="zh-CN" altLang="en-US" smtClean="0"/>
              <a:t>的使用方法</a:t>
            </a:r>
          </a:p>
        </p:txBody>
      </p:sp>
      <p:pic>
        <p:nvPicPr>
          <p:cNvPr id="146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890713"/>
            <a:ext cx="8135938"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72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t>LoadRunner</a:t>
            </a:r>
            <a:r>
              <a:rPr lang="zh-CN" altLang="en-US" smtClean="0"/>
              <a:t>监控</a:t>
            </a:r>
            <a:r>
              <a:rPr lang="en-US" altLang="zh-CN" smtClean="0"/>
              <a:t>WAS</a:t>
            </a:r>
            <a:endParaRPr lang="zh-CN" altLang="en-US" smtClean="0"/>
          </a:p>
        </p:txBody>
      </p:sp>
      <p:pic>
        <p:nvPicPr>
          <p:cNvPr id="147459" name="Picture 2" descr="WebSpher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916113"/>
            <a:ext cx="526732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07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t>JVM</a:t>
            </a:r>
            <a:r>
              <a:rPr lang="zh-CN" altLang="en-US" smtClean="0"/>
              <a:t>性能监控通用方法</a:t>
            </a:r>
          </a:p>
        </p:txBody>
      </p:sp>
      <p:sp>
        <p:nvSpPr>
          <p:cNvPr id="148483" name="内容占位符 2"/>
          <p:cNvSpPr>
            <a:spLocks noGrp="1"/>
          </p:cNvSpPr>
          <p:nvPr>
            <p:ph idx="1"/>
          </p:nvPr>
        </p:nvSpPr>
        <p:spPr/>
        <p:txBody>
          <a:bodyPr/>
          <a:lstStyle/>
          <a:p>
            <a:r>
              <a:rPr lang="en-US" altLang="zh-CN" dirty="0" err="1" smtClean="0"/>
              <a:t>JConsole</a:t>
            </a:r>
            <a:r>
              <a:rPr lang="zh-CN" altLang="en-US" dirty="0" smtClean="0"/>
              <a:t>实时监控</a:t>
            </a:r>
            <a:r>
              <a:rPr lang="en-US" altLang="zh-CN" dirty="0" smtClean="0"/>
              <a:t>JVM</a:t>
            </a:r>
          </a:p>
          <a:p>
            <a:r>
              <a:rPr lang="en-US" altLang="zh-CN" dirty="0" smtClean="0"/>
              <a:t>GC</a:t>
            </a:r>
            <a:r>
              <a:rPr lang="zh-CN" altLang="en-US" dirty="0" smtClean="0"/>
              <a:t>日志分</a:t>
            </a:r>
            <a:r>
              <a:rPr lang="zh-CN" altLang="en-US" dirty="0" smtClean="0"/>
              <a:t>析</a:t>
            </a:r>
            <a:endParaRPr lang="en-US" altLang="zh-CN" dirty="0" smtClean="0"/>
          </a:p>
          <a:p>
            <a:r>
              <a:rPr lang="en-US" altLang="zh-CN" dirty="0" smtClean="0"/>
              <a:t>Heap Dump</a:t>
            </a:r>
            <a:endParaRPr lang="en-US" altLang="zh-CN" dirty="0" smtClean="0"/>
          </a:p>
          <a:p>
            <a:r>
              <a:rPr lang="en-US" altLang="zh-CN" dirty="0" smtClean="0"/>
              <a:t>Thread</a:t>
            </a:r>
            <a:r>
              <a:rPr lang="zh-CN" altLang="en-US" dirty="0" smtClean="0"/>
              <a:t> </a:t>
            </a:r>
            <a:r>
              <a:rPr lang="en-US" altLang="zh-CN" dirty="0" smtClean="0"/>
              <a:t>Dump</a:t>
            </a:r>
          </a:p>
          <a:p>
            <a:endParaRPr lang="zh-CN" altLang="en-US" dirty="0" smtClean="0"/>
          </a:p>
        </p:txBody>
      </p:sp>
    </p:spTree>
    <p:extLst>
      <p:ext uri="{BB962C8B-B14F-4D97-AF65-F5344CB8AC3E}">
        <p14:creationId xmlns:p14="http://schemas.microsoft.com/office/powerpoint/2010/main" val="3088752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z="2400" dirty="0" smtClean="0"/>
              <a:t>JVM</a:t>
            </a:r>
            <a:r>
              <a:rPr lang="zh-CN" altLang="en-US" sz="2400" dirty="0" smtClean="0"/>
              <a:t>性能监控通用方法</a:t>
            </a:r>
            <a:r>
              <a:rPr lang="en-US" altLang="zh-CN" sz="2400" dirty="0" smtClean="0"/>
              <a:t>-</a:t>
            </a:r>
            <a:r>
              <a:rPr lang="en-US" altLang="zh-CN" sz="2400" dirty="0" err="1" smtClean="0"/>
              <a:t>JConsole</a:t>
            </a:r>
            <a:r>
              <a:rPr lang="zh-CN" altLang="en-US" sz="2400" dirty="0" smtClean="0"/>
              <a:t>实时监控</a:t>
            </a:r>
            <a:r>
              <a:rPr lang="en-US" altLang="zh-CN" sz="2400" dirty="0" smtClean="0"/>
              <a:t>JVM</a:t>
            </a:r>
            <a:endParaRPr lang="zh-CN" altLang="en-US" sz="2400" dirty="0" smtClean="0"/>
          </a:p>
        </p:txBody>
      </p:sp>
      <p:pic>
        <p:nvPicPr>
          <p:cNvPr id="149507" name="图片 3" descr="The JConsole Overview t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844675"/>
            <a:ext cx="66198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43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p:txBody>
          <a:bodyPr/>
          <a:lstStyle/>
          <a:p>
            <a:r>
              <a:rPr lang="en-US" altLang="zh-CN" smtClean="0"/>
              <a:t>JVM</a:t>
            </a:r>
            <a:r>
              <a:rPr lang="zh-CN" altLang="en-US" smtClean="0"/>
              <a:t>性能监控通用方法</a:t>
            </a:r>
            <a:r>
              <a:rPr lang="en-US" altLang="zh-CN" smtClean="0"/>
              <a:t>-GC</a:t>
            </a:r>
            <a:r>
              <a:rPr lang="zh-CN" altLang="en-US" smtClean="0"/>
              <a:t>日志分析</a:t>
            </a:r>
          </a:p>
        </p:txBody>
      </p:sp>
      <p:pic>
        <p:nvPicPr>
          <p:cNvPr id="154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816"/>
            <a:ext cx="91440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73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6"/>
          <p:cNvSpPr>
            <a:spLocks noGrp="1"/>
          </p:cNvSpPr>
          <p:nvPr>
            <p:ph sz="quarter" idx="4294967295"/>
          </p:nvPr>
        </p:nvSpPr>
        <p:spPr>
          <a:xfrm>
            <a:off x="2700338" y="333375"/>
            <a:ext cx="5400675" cy="6048375"/>
          </a:xfrm>
          <a:prstGeom prst="rect">
            <a:avLst/>
          </a:prstGeom>
        </p:spPr>
        <p:txBody>
          <a:bodyPr/>
          <a:lstStyle/>
          <a:p>
            <a:pPr marL="457200" indent="-457200">
              <a:buFontTx/>
              <a:buAutoNum type="arabicPeriod"/>
            </a:pPr>
            <a:r>
              <a:rPr lang="zh-CN" altLang="en-US" sz="2200" dirty="0" smtClean="0">
                <a:solidFill>
                  <a:schemeClr val="tx1"/>
                </a:solidFill>
                <a:latin typeface="Arial" charset="0"/>
              </a:rPr>
              <a:t>性能监控方法</a:t>
            </a:r>
            <a:endParaRPr lang="en-US" altLang="zh-CN" sz="2200" dirty="0" smtClean="0">
              <a:solidFill>
                <a:schemeClr val="tx1"/>
              </a:solidFill>
              <a:latin typeface="Arial" charset="0"/>
            </a:endParaRPr>
          </a:p>
          <a:p>
            <a:pPr marL="457200" indent="-457200">
              <a:buFontTx/>
              <a:buAutoNum type="arabicPeriod"/>
            </a:pPr>
            <a:r>
              <a:rPr lang="zh-CN" altLang="en-US" sz="2200" dirty="0">
                <a:latin typeface="Arial" charset="0"/>
              </a:rPr>
              <a:t>性能诊断分析与优</a:t>
            </a:r>
            <a:r>
              <a:rPr lang="zh-CN" altLang="en-US" sz="2200" dirty="0" smtClean="0">
                <a:latin typeface="Arial" charset="0"/>
              </a:rPr>
              <a:t>化</a:t>
            </a:r>
            <a:endParaRPr lang="en-US" altLang="zh-CN" sz="2200" dirty="0" smtClean="0">
              <a:latin typeface="Arial" charset="0"/>
            </a:endParaRPr>
          </a:p>
          <a:p>
            <a:pPr marL="457200" indent="-457200">
              <a:buFontTx/>
              <a:buAutoNum type="arabicPeriod"/>
            </a:pPr>
            <a:r>
              <a:rPr lang="zh-CN" altLang="en-US" sz="2200" dirty="0">
                <a:latin typeface="Arial" charset="0"/>
              </a:rPr>
              <a:t>性能测试新兴技术介</a:t>
            </a:r>
            <a:r>
              <a:rPr lang="zh-CN" altLang="en-US" sz="2200" dirty="0" smtClean="0">
                <a:latin typeface="Arial" charset="0"/>
              </a:rPr>
              <a:t>绍</a:t>
            </a:r>
            <a:endParaRPr lang="en-US" altLang="zh-CN" sz="2200" dirty="0" smtClean="0">
              <a:latin typeface="Arial" charset="0"/>
            </a:endParaRPr>
          </a:p>
          <a:p>
            <a:pPr marL="457200" indent="-457200">
              <a:buFontTx/>
              <a:buAutoNum type="arabicPeriod"/>
            </a:pPr>
            <a:endParaRPr sz="2200" dirty="0">
              <a:solidFill>
                <a:schemeClr val="tx1"/>
              </a:solidFill>
              <a:latin typeface="Arial" charset="0"/>
            </a:endParaRPr>
          </a:p>
        </p:txBody>
      </p:sp>
    </p:spTree>
    <p:extLst>
      <p:ext uri="{BB962C8B-B14F-4D97-AF65-F5344CB8AC3E}">
        <p14:creationId xmlns:p14="http://schemas.microsoft.com/office/powerpoint/2010/main" val="319944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p:txBody>
          <a:bodyPr/>
          <a:lstStyle/>
          <a:p>
            <a:r>
              <a:rPr lang="zh-CN" altLang="en-US" smtClean="0"/>
              <a:t>打开 </a:t>
            </a:r>
            <a:r>
              <a:rPr lang="en-US" altLang="zh-CN" smtClean="0"/>
              <a:t>WAS</a:t>
            </a:r>
            <a:r>
              <a:rPr lang="zh-CN" altLang="en-US" smtClean="0"/>
              <a:t> </a:t>
            </a:r>
            <a:r>
              <a:rPr lang="en-US" altLang="zh-CN" smtClean="0"/>
              <a:t>GC</a:t>
            </a:r>
            <a:r>
              <a:rPr lang="zh-CN" altLang="en-US" smtClean="0"/>
              <a:t>日志</a:t>
            </a:r>
          </a:p>
        </p:txBody>
      </p:sp>
      <p:sp>
        <p:nvSpPr>
          <p:cNvPr id="155651" name="内容占位符 2"/>
          <p:cNvSpPr>
            <a:spLocks noGrp="1"/>
          </p:cNvSpPr>
          <p:nvPr>
            <p:ph idx="1"/>
          </p:nvPr>
        </p:nvSpPr>
        <p:spPr>
          <a:xfrm>
            <a:off x="251520" y="1556792"/>
            <a:ext cx="8424863" cy="4398962"/>
          </a:xfrm>
        </p:spPr>
        <p:txBody>
          <a:bodyPr>
            <a:normAutofit fontScale="85000" lnSpcReduction="20000"/>
          </a:bodyPr>
          <a:lstStyle/>
          <a:p>
            <a:r>
              <a:rPr lang="zh-CN" altLang="en-US" sz="2800" dirty="0" smtClean="0"/>
              <a:t>打开</a:t>
            </a:r>
            <a:r>
              <a:rPr lang="en-US" altLang="zh-CN" sz="2800" dirty="0" smtClean="0"/>
              <a:t>WAS</a:t>
            </a:r>
            <a:r>
              <a:rPr lang="zh-CN" altLang="en-US" sz="2800" dirty="0" smtClean="0"/>
              <a:t> </a:t>
            </a:r>
            <a:r>
              <a:rPr lang="en-US" altLang="zh-CN" sz="2800" dirty="0" smtClean="0"/>
              <a:t>GC</a:t>
            </a:r>
            <a:r>
              <a:rPr lang="zh-CN" altLang="en-US" sz="2800" dirty="0" smtClean="0"/>
              <a:t>日志</a:t>
            </a:r>
            <a:endParaRPr lang="en-US" altLang="zh-CN" sz="2800" dirty="0" smtClean="0"/>
          </a:p>
          <a:p>
            <a:pPr lvl="1"/>
            <a:r>
              <a:rPr lang="en-US" altLang="zh-CN" sz="2400" dirty="0" smtClean="0"/>
              <a:t>Java</a:t>
            </a:r>
            <a:r>
              <a:rPr lang="zh-CN" altLang="en-US" sz="2400" dirty="0" smtClean="0"/>
              <a:t>和进程管理</a:t>
            </a:r>
            <a:r>
              <a:rPr lang="en-US" altLang="zh-CN" sz="2400" dirty="0" smtClean="0"/>
              <a:t>-&gt;</a:t>
            </a:r>
            <a:r>
              <a:rPr lang="zh-CN" altLang="en-US" sz="2400" dirty="0" smtClean="0"/>
              <a:t>进程定义</a:t>
            </a:r>
            <a:r>
              <a:rPr lang="en-US" altLang="zh-CN" sz="2400" dirty="0" smtClean="0"/>
              <a:t>-&gt;Java</a:t>
            </a:r>
            <a:r>
              <a:rPr lang="zh-CN" altLang="en-US" sz="2400" dirty="0" smtClean="0"/>
              <a:t>虚拟机</a:t>
            </a:r>
            <a:r>
              <a:rPr lang="en-US" altLang="zh-CN" sz="2400" dirty="0" smtClean="0"/>
              <a:t>-&gt;</a:t>
            </a:r>
            <a:r>
              <a:rPr lang="zh-CN" altLang="en-US" sz="2400" dirty="0" smtClean="0"/>
              <a:t>详细垃圾回收</a:t>
            </a:r>
            <a:r>
              <a:rPr lang="en-US" altLang="zh-CN" sz="2400" dirty="0" smtClean="0"/>
              <a:t>(</a:t>
            </a:r>
            <a:r>
              <a:rPr lang="zh-CN" altLang="en-US" sz="2400" dirty="0" smtClean="0"/>
              <a:t>保存配置后重新启动服务生效</a:t>
            </a:r>
            <a:r>
              <a:rPr lang="en-US" altLang="zh-CN" sz="2400" dirty="0" smtClean="0"/>
              <a:t>)</a:t>
            </a:r>
          </a:p>
          <a:p>
            <a:pPr lvl="1"/>
            <a:r>
              <a:rPr lang="en-US" altLang="zh-CN" sz="2400" dirty="0" smtClean="0"/>
              <a:t>Java</a:t>
            </a:r>
            <a:r>
              <a:rPr lang="zh-CN" altLang="en-US" sz="2400" dirty="0" smtClean="0"/>
              <a:t>和进程管理</a:t>
            </a:r>
            <a:r>
              <a:rPr lang="en-US" altLang="zh-CN" sz="2400" dirty="0" smtClean="0"/>
              <a:t>-&gt;</a:t>
            </a:r>
            <a:r>
              <a:rPr lang="zh-CN" altLang="en-US" sz="2400" dirty="0" smtClean="0"/>
              <a:t>进程定义</a:t>
            </a:r>
            <a:r>
              <a:rPr lang="en-US" altLang="zh-CN" sz="2400" dirty="0" smtClean="0"/>
              <a:t>-&gt;Java</a:t>
            </a:r>
            <a:r>
              <a:rPr lang="zh-CN" altLang="en-US" sz="2400" dirty="0" smtClean="0"/>
              <a:t>虚拟机</a:t>
            </a:r>
            <a:r>
              <a:rPr lang="en-US" altLang="zh-CN" sz="2400" dirty="0" smtClean="0"/>
              <a:t>-&gt;</a:t>
            </a:r>
            <a:r>
              <a:rPr lang="zh-CN" altLang="en-US" sz="2400" dirty="0" smtClean="0"/>
              <a:t>运行时</a:t>
            </a:r>
            <a:r>
              <a:rPr lang="en-US" altLang="zh-CN" sz="2400" dirty="0" smtClean="0"/>
              <a:t>-&gt;</a:t>
            </a:r>
            <a:r>
              <a:rPr lang="zh-CN" altLang="en-US" sz="2400" dirty="0" smtClean="0"/>
              <a:t>详细垃圾回收</a:t>
            </a:r>
            <a:r>
              <a:rPr lang="en-US" altLang="zh-CN" sz="2400" dirty="0" smtClean="0"/>
              <a:t>(</a:t>
            </a:r>
            <a:r>
              <a:rPr lang="zh-CN" altLang="en-US" sz="2400" dirty="0" smtClean="0"/>
              <a:t>确认后立即生效</a:t>
            </a:r>
            <a:r>
              <a:rPr lang="en-US" altLang="zh-CN" sz="2400" dirty="0" smtClean="0"/>
              <a:t>)</a:t>
            </a:r>
          </a:p>
          <a:p>
            <a:pPr lvl="1"/>
            <a:r>
              <a:rPr lang="zh-CN" altLang="en-US" sz="2400" dirty="0" smtClean="0"/>
              <a:t>在通用</a:t>
            </a:r>
            <a:r>
              <a:rPr lang="en-US" altLang="zh-CN" sz="2400" dirty="0" smtClean="0"/>
              <a:t>JVM</a:t>
            </a:r>
            <a:r>
              <a:rPr lang="zh-CN" altLang="en-US" sz="2400" dirty="0" smtClean="0"/>
              <a:t>参数输入框中添加：</a:t>
            </a:r>
            <a:r>
              <a:rPr lang="en-US" altLang="zh-CN" sz="2400" b="1" dirty="0" smtClean="0"/>
              <a:t>-</a:t>
            </a:r>
            <a:r>
              <a:rPr lang="en-US" altLang="zh-CN" sz="2400" b="1" dirty="0" err="1" smtClean="0"/>
              <a:t>Xverbosegclog:gc.log</a:t>
            </a:r>
            <a:endParaRPr lang="en-US" altLang="zh-CN" sz="2400" b="1" dirty="0" smtClean="0"/>
          </a:p>
          <a:p>
            <a:r>
              <a:rPr lang="en-US" altLang="zh-CN" sz="2800" dirty="0" smtClean="0"/>
              <a:t>JVM</a:t>
            </a:r>
            <a:r>
              <a:rPr lang="zh-CN" altLang="en-US" sz="2800" dirty="0" smtClean="0"/>
              <a:t> </a:t>
            </a:r>
            <a:r>
              <a:rPr lang="en-US" altLang="zh-CN" sz="2800" dirty="0" smtClean="0"/>
              <a:t>GC</a:t>
            </a:r>
            <a:r>
              <a:rPr lang="zh-CN" altLang="en-US" sz="2800" dirty="0" smtClean="0"/>
              <a:t>日志的保存目录 </a:t>
            </a:r>
          </a:p>
          <a:p>
            <a:pPr lvl="1"/>
            <a:r>
              <a:rPr lang="en-US" altLang="zh-CN" sz="2400" dirty="0" smtClean="0"/>
              <a:t>WASHOME/profiles/</a:t>
            </a:r>
            <a:r>
              <a:rPr lang="en-US" altLang="zh-CN" sz="2400" dirty="0" err="1" smtClean="0"/>
              <a:t>yourprofile</a:t>
            </a:r>
            <a:r>
              <a:rPr lang="en-US" altLang="zh-CN" sz="2400" dirty="0" smtClean="0"/>
              <a:t>/logs/</a:t>
            </a:r>
            <a:r>
              <a:rPr lang="en-US" altLang="zh-CN" sz="2400" dirty="0" err="1" smtClean="0"/>
              <a:t>yourserver</a:t>
            </a:r>
            <a:r>
              <a:rPr lang="en-US" altLang="zh-CN" sz="2400" dirty="0" smtClean="0"/>
              <a:t>/</a:t>
            </a:r>
            <a:r>
              <a:rPr lang="en-US" altLang="zh-CN" sz="2400" b="1" dirty="0" smtClean="0"/>
              <a:t>native_stderr.log</a:t>
            </a:r>
            <a:r>
              <a:rPr lang="en-US" altLang="zh-CN" sz="2400" dirty="0" smtClean="0"/>
              <a:t> </a:t>
            </a:r>
            <a:r>
              <a:rPr lang="zh-CN" altLang="en-US" sz="2400" dirty="0" smtClean="0"/>
              <a:t>和 </a:t>
            </a:r>
            <a:r>
              <a:rPr lang="en-US" altLang="zh-CN" sz="2400" dirty="0" smtClean="0"/>
              <a:t>native_stdout.log</a:t>
            </a:r>
          </a:p>
          <a:p>
            <a:pPr lvl="1"/>
            <a:r>
              <a:rPr lang="en-US" altLang="zh-CN" sz="2400" dirty="0" smtClean="0"/>
              <a:t>C:\WebSphere\AppServer\profiles\AppSrv01\gc.log</a:t>
            </a:r>
            <a:endParaRPr lang="zh-CN" altLang="en-US" sz="2400" dirty="0" smtClean="0"/>
          </a:p>
        </p:txBody>
      </p:sp>
    </p:spTree>
    <p:extLst>
      <p:ext uri="{BB962C8B-B14F-4D97-AF65-F5344CB8AC3E}">
        <p14:creationId xmlns:p14="http://schemas.microsoft.com/office/powerpoint/2010/main" val="1197310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日志分析工具</a:t>
            </a:r>
            <a:endParaRPr lang="zh-CN" altLang="en-US" dirty="0"/>
          </a:p>
        </p:txBody>
      </p:sp>
      <p:sp>
        <p:nvSpPr>
          <p:cNvPr id="3" name="内容占位符 2"/>
          <p:cNvSpPr>
            <a:spLocks noGrp="1"/>
          </p:cNvSpPr>
          <p:nvPr>
            <p:ph idx="1"/>
          </p:nvPr>
        </p:nvSpPr>
        <p:spPr/>
        <p:txBody>
          <a:bodyPr/>
          <a:lstStyle/>
          <a:p>
            <a:r>
              <a:rPr lang="en-US" altLang="zh-CN" dirty="0"/>
              <a:t>IBM Support Assistant - Garbage Collection and Memory Visualizer</a:t>
            </a:r>
            <a:endParaRPr lang="zh-CN" altLang="zh-CN" dirty="0"/>
          </a:p>
          <a:p>
            <a:r>
              <a:rPr lang="en-US" altLang="zh-CN" b="1" dirty="0"/>
              <a:t>IBM Pattern Modeling and Analysis Tool</a:t>
            </a:r>
            <a:r>
              <a:rPr lang="zh-CN" altLang="zh-CN" b="1" dirty="0"/>
              <a:t>（</a:t>
            </a:r>
            <a:r>
              <a:rPr lang="en-US" altLang="zh-CN" b="1" dirty="0"/>
              <a:t>PMAT</a:t>
            </a:r>
            <a:r>
              <a:rPr lang="zh-CN" altLang="zh-CN" b="1" dirty="0"/>
              <a:t>）</a:t>
            </a:r>
          </a:p>
          <a:p>
            <a:r>
              <a:rPr lang="en-US" altLang="zh-CN" dirty="0" err="1"/>
              <a:t>GCViewer</a:t>
            </a:r>
            <a:endParaRPr lang="zh-CN" altLang="zh-CN" dirty="0"/>
          </a:p>
          <a:p>
            <a:r>
              <a:rPr lang="en-US" altLang="zh-CN" dirty="0" smtClean="0"/>
              <a:t>…</a:t>
            </a:r>
            <a:endParaRPr lang="zh-CN" altLang="en-US" dirty="0"/>
          </a:p>
        </p:txBody>
      </p:sp>
    </p:spTree>
    <p:extLst>
      <p:ext uri="{BB962C8B-B14F-4D97-AF65-F5344CB8AC3E}">
        <p14:creationId xmlns:p14="http://schemas.microsoft.com/office/powerpoint/2010/main" val="2936925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JVM</a:t>
            </a:r>
            <a:r>
              <a:rPr lang="zh-CN" altLang="en-US" dirty="0"/>
              <a:t>性能监控通用方法</a:t>
            </a:r>
            <a:r>
              <a:rPr lang="en-US" altLang="zh-CN" dirty="0"/>
              <a:t>- </a:t>
            </a:r>
            <a:r>
              <a:rPr lang="en-US" altLang="zh-CN" dirty="0" smtClean="0"/>
              <a:t>Heap Dump</a:t>
            </a:r>
            <a:endParaRPr lang="zh-CN" altLang="en-US" dirty="0"/>
          </a:p>
        </p:txBody>
      </p:sp>
      <p:sp>
        <p:nvSpPr>
          <p:cNvPr id="3" name="内容占位符 2"/>
          <p:cNvSpPr>
            <a:spLocks noGrp="1"/>
          </p:cNvSpPr>
          <p:nvPr>
            <p:ph idx="1"/>
          </p:nvPr>
        </p:nvSpPr>
        <p:spPr/>
        <p:txBody>
          <a:bodyPr/>
          <a:lstStyle/>
          <a:p>
            <a:r>
              <a:rPr lang="en-US" altLang="zh-CN" dirty="0" err="1"/>
              <a:t>heapdump</a:t>
            </a:r>
            <a:r>
              <a:rPr lang="zh-CN" altLang="zh-CN" dirty="0"/>
              <a:t>文件是一个二进制文件，它保存了某一时刻</a:t>
            </a:r>
            <a:r>
              <a:rPr lang="en-US" altLang="zh-CN" dirty="0" err="1"/>
              <a:t>jvm</a:t>
            </a:r>
            <a:r>
              <a:rPr lang="zh-CN" altLang="zh-CN" dirty="0"/>
              <a:t>堆中对象情况，这种文件需要相应的工具进行分析，例如 </a:t>
            </a:r>
            <a:r>
              <a:rPr lang="en-US" altLang="zh-CN" dirty="0"/>
              <a:t>heap analyzer</a:t>
            </a:r>
            <a:r>
              <a:rPr lang="zh-CN" altLang="zh-CN" dirty="0"/>
              <a:t>。这个文件最重要的作用就是分析系统是否存在内存溢出的情况，通过</a:t>
            </a:r>
            <a:r>
              <a:rPr lang="en-US" altLang="zh-CN" dirty="0" err="1"/>
              <a:t>heapanalyzer</a:t>
            </a:r>
            <a:r>
              <a:rPr lang="zh-CN" altLang="zh-CN" dirty="0"/>
              <a:t>可以很简单地分析出溢出的位置</a:t>
            </a:r>
            <a:r>
              <a:rPr lang="zh-CN" altLang="zh-CN" dirty="0" smtClean="0"/>
              <a:t>。</a:t>
            </a:r>
            <a:endParaRPr lang="en-US" altLang="zh-CN" dirty="0" smtClean="0"/>
          </a:p>
          <a:p>
            <a:endParaRPr lang="zh-CN" altLang="zh-CN" dirty="0"/>
          </a:p>
          <a:p>
            <a:r>
              <a:rPr lang="zh-CN" altLang="en-US" b="1" dirty="0"/>
              <a:t>产生</a:t>
            </a:r>
            <a:r>
              <a:rPr lang="en-US" altLang="zh-CN" b="1" dirty="0" smtClean="0"/>
              <a:t>WAS Heap Dump</a:t>
            </a:r>
            <a:r>
              <a:rPr lang="zh-CN" altLang="en-US" b="1" dirty="0" smtClean="0"/>
              <a:t>的方法</a:t>
            </a:r>
            <a:endParaRPr lang="zh-CN" altLang="zh-CN" dirty="0"/>
          </a:p>
          <a:p>
            <a:endParaRPr lang="zh-CN" altLang="en-US" dirty="0"/>
          </a:p>
        </p:txBody>
      </p:sp>
    </p:spTree>
    <p:extLst>
      <p:ext uri="{BB962C8B-B14F-4D97-AF65-F5344CB8AC3E}">
        <p14:creationId xmlns:p14="http://schemas.microsoft.com/office/powerpoint/2010/main" val="816842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t>JVM</a:t>
            </a:r>
            <a:r>
              <a:rPr lang="zh-CN" altLang="en-US" dirty="0" smtClean="0"/>
              <a:t>性能监控通用方法</a:t>
            </a:r>
            <a:r>
              <a:rPr lang="en-US" altLang="zh-CN" dirty="0" smtClean="0"/>
              <a:t>-Thread</a:t>
            </a:r>
            <a:r>
              <a:rPr lang="zh-CN" altLang="en-US" dirty="0" smtClean="0"/>
              <a:t> </a:t>
            </a:r>
            <a:r>
              <a:rPr lang="en-US" altLang="zh-CN" dirty="0" smtClean="0"/>
              <a:t>Dump</a:t>
            </a:r>
            <a:endParaRPr lang="zh-CN" altLang="en-US" dirty="0" smtClean="0"/>
          </a:p>
        </p:txBody>
      </p:sp>
      <p:pic>
        <p:nvPicPr>
          <p:cNvPr id="160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916113"/>
            <a:ext cx="8902700" cy="446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10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线程监控和分析工具</a:t>
            </a:r>
            <a:endParaRPr lang="zh-CN" altLang="en-US" dirty="0"/>
          </a:p>
        </p:txBody>
      </p:sp>
      <p:sp>
        <p:nvSpPr>
          <p:cNvPr id="3" name="内容占位符 2"/>
          <p:cNvSpPr>
            <a:spLocks noGrp="1"/>
          </p:cNvSpPr>
          <p:nvPr>
            <p:ph idx="1"/>
          </p:nvPr>
        </p:nvSpPr>
        <p:spPr/>
        <p:txBody>
          <a:bodyPr/>
          <a:lstStyle/>
          <a:p>
            <a:r>
              <a:rPr lang="en-US" altLang="zh-CN" dirty="0"/>
              <a:t>Thread dump</a:t>
            </a:r>
            <a:r>
              <a:rPr lang="zh-CN" altLang="zh-CN" dirty="0"/>
              <a:t>提供了当前活动的线程的快照</a:t>
            </a:r>
            <a:r>
              <a:rPr lang="en-US" altLang="zh-CN" dirty="0"/>
              <a:t>. </a:t>
            </a:r>
            <a:r>
              <a:rPr lang="zh-CN" altLang="zh-CN" dirty="0"/>
              <a:t>它提供了</a:t>
            </a:r>
            <a:r>
              <a:rPr lang="en-US" altLang="zh-CN" dirty="0"/>
              <a:t>JVM</a:t>
            </a:r>
            <a:r>
              <a:rPr lang="zh-CN" altLang="zh-CN" dirty="0"/>
              <a:t>中所有</a:t>
            </a:r>
            <a:r>
              <a:rPr lang="en-US" altLang="zh-CN" dirty="0"/>
              <a:t>Java</a:t>
            </a:r>
            <a:r>
              <a:rPr lang="zh-CN" altLang="zh-CN" dirty="0"/>
              <a:t>线程的栈跟踪信</a:t>
            </a:r>
            <a:r>
              <a:rPr lang="zh-CN" altLang="zh-CN" dirty="0" smtClean="0"/>
              <a:t>息</a:t>
            </a:r>
            <a:endParaRPr lang="en-US" altLang="zh-CN" dirty="0" smtClean="0"/>
          </a:p>
          <a:p>
            <a:endParaRPr lang="en-US" altLang="zh-CN" b="1" dirty="0" smtClean="0"/>
          </a:p>
          <a:p>
            <a:r>
              <a:rPr lang="zh-CN" altLang="en-US" b="1" dirty="0" smtClean="0"/>
              <a:t>产</a:t>
            </a:r>
            <a:r>
              <a:rPr lang="zh-CN" altLang="en-US" b="1" dirty="0"/>
              <a:t>生</a:t>
            </a:r>
            <a:r>
              <a:rPr lang="en-US" altLang="zh-CN" b="1" dirty="0"/>
              <a:t>WAS </a:t>
            </a:r>
            <a:r>
              <a:rPr lang="en-US" altLang="zh-CN" b="1" dirty="0" smtClean="0"/>
              <a:t>Thread Dump</a:t>
            </a:r>
            <a:r>
              <a:rPr lang="zh-CN" altLang="en-US" b="1" dirty="0"/>
              <a:t>的方法</a:t>
            </a:r>
            <a:endParaRPr lang="zh-CN" altLang="zh-CN" dirty="0"/>
          </a:p>
          <a:p>
            <a:endParaRPr lang="zh-CN" altLang="zh-CN" dirty="0"/>
          </a:p>
          <a:p>
            <a:r>
              <a:rPr lang="en-US" altLang="zh-CN" dirty="0" err="1" smtClean="0"/>
              <a:t>Jconsole</a:t>
            </a:r>
            <a:r>
              <a:rPr lang="en-US" altLang="zh-CN" dirty="0" smtClean="0"/>
              <a:t> \ </a:t>
            </a:r>
            <a:r>
              <a:rPr lang="en-US" altLang="zh-CN" dirty="0" err="1" smtClean="0"/>
              <a:t>VisualVM</a:t>
            </a:r>
            <a:r>
              <a:rPr lang="en-US" altLang="zh-CN" dirty="0" smtClean="0"/>
              <a:t> \ </a:t>
            </a:r>
            <a:r>
              <a:rPr lang="en-US" altLang="zh-CN" dirty="0" err="1" smtClean="0"/>
              <a:t>JProfiler</a:t>
            </a:r>
            <a:endParaRPr lang="en-US" altLang="zh-CN" dirty="0" smtClean="0"/>
          </a:p>
          <a:p>
            <a:r>
              <a:rPr lang="en-US" altLang="zh-CN" dirty="0"/>
              <a:t>Thread Dump Analyzer</a:t>
            </a:r>
            <a:endParaRPr lang="zh-CN" altLang="zh-CN" dirty="0"/>
          </a:p>
          <a:p>
            <a:r>
              <a:rPr lang="en-US" altLang="zh-CN" b="1" dirty="0"/>
              <a:t>IBM Thread and Monitor Dump Analyzer for Java</a:t>
            </a:r>
            <a:endParaRPr lang="zh-CN" altLang="zh-CN" b="1" dirty="0"/>
          </a:p>
          <a:p>
            <a:endParaRPr lang="zh-CN" altLang="en-US" dirty="0"/>
          </a:p>
        </p:txBody>
      </p:sp>
    </p:spTree>
    <p:extLst>
      <p:ext uri="{BB962C8B-B14F-4D97-AF65-F5344CB8AC3E}">
        <p14:creationId xmlns:p14="http://schemas.microsoft.com/office/powerpoint/2010/main" val="4159236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a:lstStyle/>
          <a:p>
            <a:r>
              <a:rPr lang="en-US" altLang="zh-CN" smtClean="0"/>
              <a:t>JVM</a:t>
            </a:r>
            <a:r>
              <a:rPr lang="zh-CN" altLang="en-US" smtClean="0"/>
              <a:t>远程监控</a:t>
            </a:r>
          </a:p>
        </p:txBody>
      </p:sp>
      <p:sp>
        <p:nvSpPr>
          <p:cNvPr id="161795" name="内容占位符 2"/>
          <p:cNvSpPr>
            <a:spLocks noGrp="1"/>
          </p:cNvSpPr>
          <p:nvPr>
            <p:ph idx="1"/>
          </p:nvPr>
        </p:nvSpPr>
        <p:spPr/>
        <p:txBody>
          <a:bodyPr/>
          <a:lstStyle/>
          <a:p>
            <a:r>
              <a:rPr lang="en-US" altLang="zh-CN" smtClean="0"/>
              <a:t>Jstatd</a:t>
            </a:r>
          </a:p>
          <a:p>
            <a:r>
              <a:rPr lang="en-US" altLang="zh-CN" smtClean="0"/>
              <a:t>Jconsole\visualvm</a:t>
            </a:r>
          </a:p>
          <a:p>
            <a:r>
              <a:rPr lang="en-US" altLang="zh-CN" smtClean="0"/>
              <a:t>Jprofile</a:t>
            </a:r>
            <a:endParaRPr lang="zh-CN" altLang="en-US" smtClean="0"/>
          </a:p>
        </p:txBody>
      </p:sp>
    </p:spTree>
    <p:extLst>
      <p:ext uri="{BB962C8B-B14F-4D97-AF65-F5344CB8AC3E}">
        <p14:creationId xmlns:p14="http://schemas.microsoft.com/office/powerpoint/2010/main" val="1568612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zh-CN" altLang="en-US" smtClean="0"/>
              <a:t>中间件性能监控与分析工具</a:t>
            </a:r>
          </a:p>
        </p:txBody>
      </p:sp>
      <p:sp>
        <p:nvSpPr>
          <p:cNvPr id="162819" name="内容占位符 2"/>
          <p:cNvSpPr>
            <a:spLocks noGrp="1"/>
          </p:cNvSpPr>
          <p:nvPr>
            <p:ph idx="1"/>
          </p:nvPr>
        </p:nvSpPr>
        <p:spPr/>
        <p:txBody>
          <a:bodyPr/>
          <a:lstStyle/>
          <a:p>
            <a:r>
              <a:rPr lang="en-US" altLang="zh-CN" dirty="0" smtClean="0"/>
              <a:t>HP</a:t>
            </a:r>
            <a:r>
              <a:rPr lang="zh-CN" altLang="en-US" dirty="0" smtClean="0"/>
              <a:t> </a:t>
            </a:r>
            <a:r>
              <a:rPr lang="en-US" altLang="zh-CN" dirty="0" smtClean="0"/>
              <a:t>Diagnostics</a:t>
            </a:r>
            <a:r>
              <a:rPr lang="zh-CN" altLang="en-US" dirty="0" smtClean="0"/>
              <a:t> </a:t>
            </a:r>
            <a:r>
              <a:rPr lang="en-US" altLang="zh-CN" dirty="0" smtClean="0"/>
              <a:t>\</a:t>
            </a:r>
            <a:r>
              <a:rPr lang="zh-CN" altLang="en-US" dirty="0" smtClean="0"/>
              <a:t> </a:t>
            </a:r>
            <a:r>
              <a:rPr lang="en-US" altLang="zh-CN" b="1" dirty="0" err="1" smtClean="0"/>
              <a:t>JProfiler</a:t>
            </a:r>
            <a:r>
              <a:rPr lang="zh-CN" altLang="en-US" dirty="0" smtClean="0"/>
              <a:t> </a:t>
            </a:r>
            <a:r>
              <a:rPr lang="en-US" altLang="zh-CN" dirty="0" smtClean="0"/>
              <a:t>\</a:t>
            </a:r>
            <a:r>
              <a:rPr lang="zh-CN" altLang="en-US" dirty="0" smtClean="0"/>
              <a:t> </a:t>
            </a:r>
            <a:r>
              <a:rPr lang="en-US" altLang="zh-CN" dirty="0" err="1" smtClean="0"/>
              <a:t>JProbe</a:t>
            </a:r>
            <a:r>
              <a:rPr lang="zh-CN" altLang="en-US" dirty="0" smtClean="0"/>
              <a:t> </a:t>
            </a:r>
            <a:r>
              <a:rPr lang="en-US" altLang="zh-CN" dirty="0" smtClean="0"/>
              <a:t>\</a:t>
            </a:r>
            <a:r>
              <a:rPr lang="zh-CN" altLang="en-US" dirty="0" smtClean="0"/>
              <a:t> </a:t>
            </a:r>
            <a:r>
              <a:rPr lang="en-US" altLang="zh-CN" dirty="0" err="1" smtClean="0"/>
              <a:t>YourKit</a:t>
            </a:r>
            <a:r>
              <a:rPr lang="zh-CN" altLang="en-US" dirty="0" smtClean="0"/>
              <a:t> </a:t>
            </a:r>
            <a:r>
              <a:rPr lang="en-US" altLang="zh-CN" dirty="0" smtClean="0"/>
              <a:t>\ </a:t>
            </a:r>
            <a:r>
              <a:rPr lang="en-US" altLang="zh-CN" b="1" dirty="0" err="1" smtClean="0"/>
              <a:t>AppDynamics</a:t>
            </a:r>
            <a:endParaRPr lang="en-US" altLang="zh-CN" b="1" dirty="0" smtClean="0"/>
          </a:p>
          <a:p>
            <a:r>
              <a:rPr lang="en-US" altLang="zh-CN" dirty="0" err="1" smtClean="0"/>
              <a:t>DomainHealth</a:t>
            </a:r>
            <a:r>
              <a:rPr lang="zh-CN" altLang="en-US" dirty="0" smtClean="0"/>
              <a:t> </a:t>
            </a:r>
            <a:r>
              <a:rPr lang="en-US" altLang="zh-CN" dirty="0" smtClean="0"/>
              <a:t>\</a:t>
            </a:r>
            <a:r>
              <a:rPr lang="zh-CN" altLang="en-US" dirty="0" smtClean="0"/>
              <a:t> </a:t>
            </a:r>
            <a:r>
              <a:rPr lang="en-US" altLang="zh-CN" dirty="0" err="1" smtClean="0"/>
              <a:t>Javamelody</a:t>
            </a:r>
            <a:r>
              <a:rPr lang="zh-CN" altLang="en-US" dirty="0" smtClean="0"/>
              <a:t> </a:t>
            </a:r>
            <a:r>
              <a:rPr lang="en-US" altLang="zh-CN" dirty="0" smtClean="0"/>
              <a:t>\</a:t>
            </a:r>
            <a:r>
              <a:rPr lang="zh-CN" altLang="en-US" dirty="0" smtClean="0"/>
              <a:t> </a:t>
            </a:r>
            <a:r>
              <a:rPr lang="en-US" altLang="zh-CN" dirty="0" smtClean="0"/>
              <a:t>JAMON</a:t>
            </a:r>
          </a:p>
        </p:txBody>
      </p:sp>
    </p:spTree>
    <p:extLst>
      <p:ext uri="{BB962C8B-B14F-4D97-AF65-F5344CB8AC3E}">
        <p14:creationId xmlns:p14="http://schemas.microsoft.com/office/powerpoint/2010/main" val="737070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t>AppDynamics</a:t>
            </a:r>
            <a:endParaRPr lang="zh-CN" altLang="en-US" smtClean="0"/>
          </a:p>
        </p:txBody>
      </p:sp>
      <p:pic>
        <p:nvPicPr>
          <p:cNvPr id="163843" name="Picture 2" descr="F:\性能监控工具\AppDynamicsLite\ApplicationFlowMap.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84784"/>
            <a:ext cx="7920038"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277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p:txBody>
          <a:bodyPr/>
          <a:lstStyle/>
          <a:p>
            <a:r>
              <a:rPr lang="en-US" altLang="zh-CN" smtClean="0"/>
              <a:t>WAS</a:t>
            </a:r>
            <a:r>
              <a:rPr lang="zh-CN" altLang="en-US" smtClean="0"/>
              <a:t>的</a:t>
            </a:r>
            <a:r>
              <a:rPr lang="en-US" altLang="zh-CN" smtClean="0"/>
              <a:t>Session</a:t>
            </a:r>
            <a:r>
              <a:rPr lang="zh-CN" altLang="en-US" smtClean="0"/>
              <a:t>监控与分析</a:t>
            </a:r>
          </a:p>
        </p:txBody>
      </p:sp>
      <p:sp>
        <p:nvSpPr>
          <p:cNvPr id="177155" name="内容占位符 2"/>
          <p:cNvSpPr>
            <a:spLocks noGrp="1"/>
          </p:cNvSpPr>
          <p:nvPr>
            <p:ph idx="1"/>
          </p:nvPr>
        </p:nvSpPr>
        <p:spPr>
          <a:xfrm>
            <a:off x="468313" y="1916113"/>
            <a:ext cx="8205787" cy="4038600"/>
          </a:xfrm>
        </p:spPr>
        <p:txBody>
          <a:bodyPr/>
          <a:lstStyle/>
          <a:p>
            <a:r>
              <a:rPr lang="en-US" altLang="zh-CN" smtClean="0"/>
              <a:t>ActiveCount:</a:t>
            </a:r>
            <a:r>
              <a:rPr lang="zh-CN" altLang="zh-CN" smtClean="0"/>
              <a:t>正在处理请求的</a:t>
            </a:r>
            <a:r>
              <a:rPr lang="en-US" altLang="zh-CN" smtClean="0"/>
              <a:t>Session</a:t>
            </a:r>
            <a:r>
              <a:rPr lang="zh-CN" altLang="zh-CN" smtClean="0"/>
              <a:t>数量</a:t>
            </a:r>
            <a:endParaRPr lang="en-US" altLang="zh-CN" smtClean="0"/>
          </a:p>
          <a:p>
            <a:r>
              <a:rPr lang="en-US" altLang="zh-CN" smtClean="0"/>
              <a:t>LiveCount:</a:t>
            </a:r>
            <a:r>
              <a:rPr lang="zh-CN" altLang="zh-CN" smtClean="0"/>
              <a:t>目前缓存在内存中的本地</a:t>
            </a:r>
            <a:r>
              <a:rPr lang="en-US" altLang="zh-CN" smtClean="0"/>
              <a:t>Session</a:t>
            </a:r>
            <a:r>
              <a:rPr lang="zh-CN" altLang="zh-CN" smtClean="0"/>
              <a:t>的数量</a:t>
            </a:r>
            <a:endParaRPr lang="zh-CN" altLang="en-US" smtClean="0"/>
          </a:p>
        </p:txBody>
      </p:sp>
    </p:spTree>
    <p:extLst>
      <p:ext uri="{BB962C8B-B14F-4D97-AF65-F5344CB8AC3E}">
        <p14:creationId xmlns:p14="http://schemas.microsoft.com/office/powerpoint/2010/main" val="1454170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p:cNvSpPr>
          <p:nvPr>
            <p:ph type="title"/>
          </p:nvPr>
        </p:nvSpPr>
        <p:spPr/>
        <p:txBody>
          <a:bodyPr/>
          <a:lstStyle/>
          <a:p>
            <a:r>
              <a:rPr lang="en-US" altLang="zh-CN" smtClean="0"/>
              <a:t>WAS</a:t>
            </a:r>
            <a:r>
              <a:rPr lang="zh-CN" altLang="en-US" smtClean="0"/>
              <a:t>线程数监控分析</a:t>
            </a:r>
          </a:p>
        </p:txBody>
      </p:sp>
      <p:sp>
        <p:nvSpPr>
          <p:cNvPr id="178179" name="内容占位符 2"/>
          <p:cNvSpPr>
            <a:spLocks noGrp="1"/>
          </p:cNvSpPr>
          <p:nvPr>
            <p:ph idx="1"/>
          </p:nvPr>
        </p:nvSpPr>
        <p:spPr/>
        <p:txBody>
          <a:bodyPr/>
          <a:lstStyle/>
          <a:p>
            <a:r>
              <a:rPr lang="en-US" altLang="zh-CN" b="1" smtClean="0"/>
              <a:t>ActiveCount</a:t>
            </a:r>
            <a:r>
              <a:rPr lang="zh-CN" altLang="zh-CN" smtClean="0"/>
              <a:t>： 处于激活状态的线程数。</a:t>
            </a:r>
          </a:p>
          <a:p>
            <a:r>
              <a:rPr lang="en-US" altLang="zh-CN" b="1" smtClean="0"/>
              <a:t>PoolSize</a:t>
            </a:r>
            <a:r>
              <a:rPr lang="zh-CN" altLang="zh-CN" smtClean="0"/>
              <a:t>： 线程池中的平均线程数。</a:t>
            </a:r>
          </a:p>
          <a:p>
            <a:r>
              <a:rPr lang="en-US" altLang="zh-CN" b="1" smtClean="0"/>
              <a:t>PercentMaxed</a:t>
            </a:r>
            <a:r>
              <a:rPr lang="zh-CN" altLang="zh-CN" smtClean="0"/>
              <a:t>： 所有线程在使用的时间的平均百分比。</a:t>
            </a:r>
          </a:p>
          <a:p>
            <a:r>
              <a:rPr lang="en-US" altLang="zh-CN" b="1" smtClean="0"/>
              <a:t>DeclaredthreadHungCount</a:t>
            </a:r>
            <a:r>
              <a:rPr lang="zh-CN" altLang="zh-CN" smtClean="0"/>
              <a:t>： 挂起的线程数。</a:t>
            </a:r>
          </a:p>
          <a:p>
            <a:endParaRPr lang="zh-CN" altLang="en-US" smtClean="0"/>
          </a:p>
        </p:txBody>
      </p:sp>
    </p:spTree>
    <p:extLst>
      <p:ext uri="{BB962C8B-B14F-4D97-AF65-F5344CB8AC3E}">
        <p14:creationId xmlns:p14="http://schemas.microsoft.com/office/powerpoint/2010/main" val="140075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a:t>
            </a:r>
            <a:r>
              <a:rPr lang="zh-CN" altLang="en-US" dirty="0"/>
              <a:t>、性能监控方法</a:t>
            </a:r>
            <a:endParaRPr lang="zh-CN" altLang="en-US" dirty="0"/>
          </a:p>
        </p:txBody>
      </p:sp>
      <p:sp>
        <p:nvSpPr>
          <p:cNvPr id="3" name="文本占位符 2"/>
          <p:cNvSpPr>
            <a:spLocks noGrp="1"/>
          </p:cNvSpPr>
          <p:nvPr>
            <p:ph type="body" idx="1"/>
          </p:nvPr>
        </p:nvSpPr>
        <p:spPr/>
        <p:txBody>
          <a:bodyPr/>
          <a:lstStyle/>
          <a:p>
            <a:r>
              <a:rPr lang="zh-CN" altLang="en-US" dirty="0"/>
              <a:t>操作系统层性能监</a:t>
            </a:r>
            <a:r>
              <a:rPr lang="zh-CN" altLang="en-US" dirty="0" smtClean="0"/>
              <a:t>控</a:t>
            </a:r>
            <a:endParaRPr lang="en-US" altLang="zh-CN" dirty="0" smtClean="0"/>
          </a:p>
          <a:p>
            <a:r>
              <a:rPr lang="en-US" altLang="zh-CN" dirty="0"/>
              <a:t>Web</a:t>
            </a:r>
            <a:r>
              <a:rPr lang="zh-CN" altLang="en-US" dirty="0"/>
              <a:t>服务器性能监</a:t>
            </a:r>
            <a:r>
              <a:rPr lang="zh-CN" altLang="en-US" dirty="0" smtClean="0"/>
              <a:t>控</a:t>
            </a:r>
            <a:endParaRPr lang="en-US" altLang="zh-CN" dirty="0" smtClean="0"/>
          </a:p>
          <a:p>
            <a:r>
              <a:rPr lang="zh-CN" altLang="en-US" dirty="0"/>
              <a:t>中间件服务器性能监控</a:t>
            </a:r>
            <a:endParaRPr lang="en-US" altLang="zh-CN" dirty="0"/>
          </a:p>
          <a:p>
            <a:endParaRPr lang="zh-CN" altLang="en-US" dirty="0"/>
          </a:p>
        </p:txBody>
      </p:sp>
    </p:spTree>
    <p:extLst>
      <p:ext uri="{BB962C8B-B14F-4D97-AF65-F5344CB8AC3E}">
        <p14:creationId xmlns:p14="http://schemas.microsoft.com/office/powerpoint/2010/main" val="35345445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p:cNvSpPr>
            <a:spLocks noGrp="1"/>
          </p:cNvSpPr>
          <p:nvPr>
            <p:ph type="title"/>
          </p:nvPr>
        </p:nvSpPr>
        <p:spPr/>
        <p:txBody>
          <a:bodyPr/>
          <a:lstStyle/>
          <a:p>
            <a:r>
              <a:rPr lang="en-US" altLang="zh-CN" smtClean="0"/>
              <a:t>WAS</a:t>
            </a:r>
            <a:r>
              <a:rPr lang="zh-CN" altLang="en-US" smtClean="0"/>
              <a:t>的</a:t>
            </a:r>
            <a:r>
              <a:rPr lang="en-US" altLang="zh-CN" smtClean="0"/>
              <a:t>JDBC</a:t>
            </a:r>
            <a:r>
              <a:rPr lang="zh-CN" altLang="en-US" smtClean="0"/>
              <a:t>连接池监控</a:t>
            </a:r>
          </a:p>
        </p:txBody>
      </p:sp>
      <p:sp>
        <p:nvSpPr>
          <p:cNvPr id="180227" name="内容占位符 2"/>
          <p:cNvSpPr>
            <a:spLocks noGrp="1"/>
          </p:cNvSpPr>
          <p:nvPr>
            <p:ph idx="1"/>
          </p:nvPr>
        </p:nvSpPr>
        <p:spPr/>
        <p:txBody>
          <a:bodyPr/>
          <a:lstStyle/>
          <a:p>
            <a:r>
              <a:rPr lang="en-US" altLang="zh-CN" b="1" smtClean="0"/>
              <a:t>WaitingThreadCount</a:t>
            </a:r>
            <a:r>
              <a:rPr lang="zh-CN" altLang="zh-CN" smtClean="0"/>
              <a:t>： 当前等待连接的线程。</a:t>
            </a:r>
          </a:p>
          <a:p>
            <a:r>
              <a:rPr lang="en-US" altLang="zh-CN" b="1" smtClean="0"/>
              <a:t>FaultCount</a:t>
            </a:r>
            <a:r>
              <a:rPr lang="zh-CN" altLang="zh-CN" smtClean="0"/>
              <a:t>： 在连接池中出现错误（例如超时）的数量。</a:t>
            </a:r>
          </a:p>
          <a:p>
            <a:r>
              <a:rPr lang="en-US" altLang="zh-CN" b="1" smtClean="0"/>
              <a:t>PercentUsed</a:t>
            </a:r>
            <a:r>
              <a:rPr lang="zh-CN" altLang="zh-CN" smtClean="0"/>
              <a:t>： 当前连接池中被使用的平均百分比。</a:t>
            </a:r>
          </a:p>
          <a:p>
            <a:endParaRPr lang="zh-CN" altLang="en-US" smtClean="0"/>
          </a:p>
        </p:txBody>
      </p:sp>
    </p:spTree>
    <p:extLst>
      <p:ext uri="{BB962C8B-B14F-4D97-AF65-F5344CB8AC3E}">
        <p14:creationId xmlns:p14="http://schemas.microsoft.com/office/powerpoint/2010/main" val="16498697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p:nvPr>
        </p:nvSpPr>
        <p:spPr/>
        <p:txBody>
          <a:bodyPr/>
          <a:lstStyle/>
          <a:p>
            <a:r>
              <a:rPr lang="en-US" altLang="zh-CN" smtClean="0"/>
              <a:t>JDBC</a:t>
            </a:r>
            <a:r>
              <a:rPr lang="zh-CN" altLang="en-US" smtClean="0"/>
              <a:t>性能分析</a:t>
            </a:r>
          </a:p>
        </p:txBody>
      </p:sp>
      <p:sp>
        <p:nvSpPr>
          <p:cNvPr id="179203" name="内容占位符 2"/>
          <p:cNvSpPr>
            <a:spLocks noGrp="1"/>
          </p:cNvSpPr>
          <p:nvPr>
            <p:ph idx="1"/>
          </p:nvPr>
        </p:nvSpPr>
        <p:spPr>
          <a:xfrm>
            <a:off x="323850" y="1700213"/>
            <a:ext cx="7772400" cy="4038600"/>
          </a:xfrm>
        </p:spPr>
        <p:txBody>
          <a:bodyPr/>
          <a:lstStyle/>
          <a:p>
            <a:r>
              <a:rPr lang="en-US" altLang="zh-CN" smtClean="0"/>
              <a:t>P6spy + sqlprofiler</a:t>
            </a:r>
          </a:p>
          <a:p>
            <a:r>
              <a:rPr lang="en-US" altLang="zh-CN" smtClean="0"/>
              <a:t>JDbMonitor</a:t>
            </a:r>
          </a:p>
          <a:p>
            <a:r>
              <a:rPr lang="en-US" altLang="zh-CN" smtClean="0"/>
              <a:t>JAMON</a:t>
            </a:r>
          </a:p>
          <a:p>
            <a:endParaRPr lang="zh-CN" altLang="en-US" smtClean="0"/>
          </a:p>
        </p:txBody>
      </p:sp>
      <p:pic>
        <p:nvPicPr>
          <p:cNvPr id="17920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3429000"/>
            <a:ext cx="3551238"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5" name="Picture 4" descr="图 1. P6Spy 对数据库进行拦截监控的处理过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713" y="2160588"/>
            <a:ext cx="5130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9503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JProfiler</a:t>
            </a:r>
            <a:r>
              <a:rPr lang="zh-CN" altLang="en-US" dirty="0" smtClean="0"/>
              <a:t>监控</a:t>
            </a:r>
            <a:r>
              <a:rPr lang="en-US" altLang="zh-CN" dirty="0" smtClean="0"/>
              <a:t>JDBC</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a:stretch>
            <a:fillRect/>
          </a:stretch>
        </p:blipFill>
        <p:spPr>
          <a:xfrm>
            <a:off x="427112" y="1340768"/>
            <a:ext cx="8352928" cy="5184576"/>
          </a:xfrm>
          <a:prstGeom prst="rect">
            <a:avLst/>
          </a:prstGeom>
        </p:spPr>
      </p:pic>
    </p:spTree>
    <p:extLst>
      <p:ext uri="{BB962C8B-B14F-4D97-AF65-F5344CB8AC3E}">
        <p14:creationId xmlns:p14="http://schemas.microsoft.com/office/powerpoint/2010/main" val="291449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en-US" dirty="0"/>
              <a:t>、性能诊断分析与优化</a:t>
            </a:r>
            <a:endParaRPr lang="zh-CN" altLang="en-US" dirty="0"/>
          </a:p>
        </p:txBody>
      </p:sp>
      <p:sp>
        <p:nvSpPr>
          <p:cNvPr id="3" name="文本占位符 2"/>
          <p:cNvSpPr>
            <a:spLocks noGrp="1"/>
          </p:cNvSpPr>
          <p:nvPr>
            <p:ph type="body" idx="1"/>
          </p:nvPr>
        </p:nvSpPr>
        <p:spPr/>
        <p:txBody>
          <a:bodyPr>
            <a:normAutofit fontScale="70000" lnSpcReduction="20000"/>
          </a:bodyPr>
          <a:lstStyle/>
          <a:p>
            <a:r>
              <a:rPr lang="zh-CN" altLang="en-US" dirty="0"/>
              <a:t>操作系统层性能分</a:t>
            </a:r>
            <a:r>
              <a:rPr lang="zh-CN" altLang="en-US" dirty="0" smtClean="0"/>
              <a:t>析与优化 </a:t>
            </a:r>
            <a:endParaRPr lang="en-US" altLang="zh-CN" dirty="0" smtClean="0"/>
          </a:p>
          <a:p>
            <a:r>
              <a:rPr lang="en-US" altLang="zh-CN" dirty="0" smtClean="0"/>
              <a:t>HIS</a:t>
            </a:r>
            <a:r>
              <a:rPr lang="zh-CN" altLang="en-US" dirty="0"/>
              <a:t>服务器配置优化 </a:t>
            </a:r>
            <a:endParaRPr lang="en-US" altLang="zh-CN" dirty="0" smtClean="0"/>
          </a:p>
          <a:p>
            <a:r>
              <a:rPr lang="zh-CN" altLang="en-US" dirty="0" smtClean="0"/>
              <a:t>中</a:t>
            </a:r>
            <a:r>
              <a:rPr lang="zh-CN" altLang="en-US" dirty="0"/>
              <a:t>间件性能分析与优化 </a:t>
            </a:r>
            <a:endParaRPr lang="en-US" altLang="zh-CN" dirty="0" smtClean="0"/>
          </a:p>
          <a:p>
            <a:r>
              <a:rPr lang="en-US" altLang="zh-CN" dirty="0" smtClean="0"/>
              <a:t>JVM</a:t>
            </a:r>
            <a:r>
              <a:rPr lang="zh-CN" altLang="en-US" dirty="0"/>
              <a:t>性能分析 </a:t>
            </a:r>
            <a:endParaRPr lang="en-US" altLang="zh-CN" dirty="0" smtClean="0"/>
          </a:p>
          <a:p>
            <a:r>
              <a:rPr lang="zh-CN" altLang="en-US" dirty="0" smtClean="0"/>
              <a:t>使</a:t>
            </a:r>
            <a:r>
              <a:rPr lang="zh-CN" altLang="en-US" dirty="0"/>
              <a:t>用</a:t>
            </a:r>
            <a:r>
              <a:rPr lang="en-US" altLang="zh-CN" dirty="0" err="1"/>
              <a:t>JConsole</a:t>
            </a:r>
            <a:r>
              <a:rPr lang="en-US" altLang="zh-CN" dirty="0"/>
              <a:t>\Java </a:t>
            </a:r>
            <a:r>
              <a:rPr lang="en-US" altLang="zh-CN" dirty="0" err="1"/>
              <a:t>VisualVM</a:t>
            </a:r>
            <a:r>
              <a:rPr lang="zh-CN" altLang="en-US" dirty="0"/>
              <a:t>监控和分析</a:t>
            </a:r>
            <a:r>
              <a:rPr lang="en-US" altLang="zh-CN" dirty="0" err="1"/>
              <a:t>WebSphere</a:t>
            </a:r>
            <a:r>
              <a:rPr lang="zh-CN" altLang="en-US" dirty="0"/>
              <a:t>的</a:t>
            </a:r>
            <a:r>
              <a:rPr lang="en-US" altLang="zh-CN" dirty="0"/>
              <a:t>JVM</a:t>
            </a:r>
            <a:r>
              <a:rPr lang="zh-CN" altLang="en-US" dirty="0"/>
              <a:t>性能 </a:t>
            </a:r>
            <a:endParaRPr lang="en-US" altLang="zh-CN" dirty="0" smtClean="0"/>
          </a:p>
          <a:p>
            <a:r>
              <a:rPr lang="en-US" altLang="zh-CN" dirty="0" smtClean="0"/>
              <a:t>JVM</a:t>
            </a:r>
            <a:r>
              <a:rPr lang="zh-CN" altLang="en-US" dirty="0"/>
              <a:t>参数调整与优化 </a:t>
            </a:r>
            <a:endParaRPr lang="en-US" altLang="zh-CN" dirty="0" smtClean="0"/>
          </a:p>
          <a:p>
            <a:r>
              <a:rPr lang="zh-CN" altLang="en-US" dirty="0" smtClean="0"/>
              <a:t>利</a:t>
            </a:r>
            <a:r>
              <a:rPr lang="zh-CN" altLang="en-US" dirty="0"/>
              <a:t>用</a:t>
            </a:r>
            <a:r>
              <a:rPr lang="en-US" altLang="zh-CN" dirty="0" err="1"/>
              <a:t>JProfiler</a:t>
            </a:r>
            <a:r>
              <a:rPr lang="zh-CN" altLang="en-US" dirty="0"/>
              <a:t>分析定位</a:t>
            </a:r>
            <a:r>
              <a:rPr lang="en-US" altLang="zh-CN" dirty="0"/>
              <a:t>Java</a:t>
            </a:r>
            <a:r>
              <a:rPr lang="zh-CN" altLang="en-US" dirty="0"/>
              <a:t>内存泄漏问</a:t>
            </a:r>
            <a:r>
              <a:rPr lang="zh-CN" altLang="en-US" dirty="0" smtClean="0"/>
              <a:t>题</a:t>
            </a:r>
            <a:endParaRPr lang="zh-CN" altLang="en-US" dirty="0"/>
          </a:p>
          <a:p>
            <a:r>
              <a:rPr lang="en-US" altLang="zh-CN" dirty="0"/>
              <a:t>Java</a:t>
            </a:r>
            <a:r>
              <a:rPr lang="zh-CN" altLang="en-US" dirty="0"/>
              <a:t>代码线程死锁问题分析与定位 </a:t>
            </a:r>
            <a:endParaRPr lang="en-US" altLang="zh-CN" dirty="0"/>
          </a:p>
          <a:p>
            <a:r>
              <a:rPr lang="en-US" altLang="zh-CN" dirty="0" smtClean="0"/>
              <a:t>JSP\Servlet</a:t>
            </a:r>
            <a:r>
              <a:rPr lang="zh-CN" altLang="en-US" dirty="0"/>
              <a:t>性能优化方</a:t>
            </a:r>
            <a:r>
              <a:rPr lang="zh-CN" altLang="en-US" dirty="0" smtClean="0"/>
              <a:t>法</a:t>
            </a:r>
            <a:endParaRPr lang="en-US" altLang="zh-CN" dirty="0" smtClean="0"/>
          </a:p>
          <a:p>
            <a:endParaRPr lang="zh-CN" altLang="en-US" dirty="0"/>
          </a:p>
        </p:txBody>
      </p:sp>
    </p:spTree>
    <p:extLst>
      <p:ext uri="{BB962C8B-B14F-4D97-AF65-F5344CB8AC3E}">
        <p14:creationId xmlns:p14="http://schemas.microsoft.com/office/powerpoint/2010/main" val="41960106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操作系统层性能分</a:t>
            </a:r>
            <a:r>
              <a:rPr lang="zh-CN" altLang="en-US" dirty="0" smtClean="0"/>
              <a:t>析与优化 </a:t>
            </a:r>
            <a:endParaRPr lang="zh-CN" altLang="en-US" dirty="0"/>
          </a:p>
        </p:txBody>
      </p:sp>
      <p:sp>
        <p:nvSpPr>
          <p:cNvPr id="3" name="文本占位符 2"/>
          <p:cNvSpPr>
            <a:spLocks noGrp="1"/>
          </p:cNvSpPr>
          <p:nvPr>
            <p:ph type="body" idx="1"/>
          </p:nvPr>
        </p:nvSpPr>
        <p:spPr/>
        <p:txBody>
          <a:bodyPr/>
          <a:lstStyle/>
          <a:p>
            <a:r>
              <a:rPr lang="en-US" altLang="zh-CN" dirty="0" smtClean="0"/>
              <a:t>Linux</a:t>
            </a:r>
            <a:r>
              <a:rPr lang="zh-CN" altLang="en-US" dirty="0" smtClean="0"/>
              <a:t>系统性能诊断</a:t>
            </a:r>
            <a:endParaRPr lang="en-US" altLang="zh-CN" dirty="0" smtClean="0"/>
          </a:p>
          <a:p>
            <a:r>
              <a:rPr lang="zh-CN" altLang="en-US" dirty="0"/>
              <a:t>操作系统性能调优</a:t>
            </a:r>
          </a:p>
        </p:txBody>
      </p:sp>
    </p:spTree>
    <p:extLst>
      <p:ext uri="{BB962C8B-B14F-4D97-AF65-F5344CB8AC3E}">
        <p14:creationId xmlns:p14="http://schemas.microsoft.com/office/powerpoint/2010/main" val="3027080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系统性</a:t>
            </a:r>
            <a:r>
              <a:rPr lang="zh-CN" altLang="en-US" dirty="0"/>
              <a:t>能诊</a:t>
            </a:r>
            <a:r>
              <a:rPr lang="zh-CN" altLang="en-US" dirty="0" smtClean="0"/>
              <a:t>断</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12821184"/>
              </p:ext>
            </p:extLst>
          </p:nvPr>
        </p:nvGraphicFramePr>
        <p:xfrm>
          <a:off x="395537" y="1556793"/>
          <a:ext cx="8352928" cy="4248470"/>
        </p:xfrm>
        <a:graphic>
          <a:graphicData uri="http://schemas.openxmlformats.org/drawingml/2006/table">
            <a:tbl>
              <a:tblPr firstRow="1" firstCol="1" bandRow="1">
                <a:tableStyleId>{5C22544A-7EE6-4342-B048-85BDC9FD1C3A}</a:tableStyleId>
              </a:tblPr>
              <a:tblGrid>
                <a:gridCol w="2016224"/>
                <a:gridCol w="2268252"/>
                <a:gridCol w="2034226"/>
                <a:gridCol w="2034226"/>
              </a:tblGrid>
              <a:tr h="658409">
                <a:tc rowSpan="2">
                  <a:txBody>
                    <a:bodyPr/>
                    <a:lstStyle/>
                    <a:p>
                      <a:pPr algn="just">
                        <a:spcAft>
                          <a:spcPts val="0"/>
                        </a:spcAft>
                      </a:pPr>
                      <a:r>
                        <a:rPr lang="zh-CN" sz="2000" kern="100">
                          <a:effectLst/>
                        </a:rPr>
                        <a:t>影响性能因素</a:t>
                      </a:r>
                      <a:endParaRPr lang="zh-CN" sz="2000" kern="100">
                        <a:effectLst/>
                        <a:latin typeface="Calibri"/>
                        <a:ea typeface="宋体"/>
                        <a:cs typeface="Times New Roman"/>
                      </a:endParaRPr>
                    </a:p>
                  </a:txBody>
                  <a:tcPr marL="68580" marR="68580" marT="0" marB="0" anchor="ctr"/>
                </a:tc>
                <a:tc gridSpan="3">
                  <a:txBody>
                    <a:bodyPr/>
                    <a:lstStyle/>
                    <a:p>
                      <a:pPr algn="just">
                        <a:spcAft>
                          <a:spcPts val="0"/>
                        </a:spcAft>
                      </a:pPr>
                      <a:r>
                        <a:rPr lang="zh-CN" sz="2000" kern="100">
                          <a:effectLst/>
                        </a:rPr>
                        <a:t>评判标准</a:t>
                      </a:r>
                      <a:endParaRPr lang="zh-CN" sz="200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r>
              <a:tr h="658409">
                <a:tc vMerge="1">
                  <a:txBody>
                    <a:bodyPr/>
                    <a:lstStyle/>
                    <a:p>
                      <a:endParaRPr lang="zh-CN" altLang="en-US"/>
                    </a:p>
                  </a:txBody>
                  <a:tcPr/>
                </a:tc>
                <a:tc>
                  <a:txBody>
                    <a:bodyPr/>
                    <a:lstStyle/>
                    <a:p>
                      <a:pPr algn="just">
                        <a:spcAft>
                          <a:spcPts val="0"/>
                        </a:spcAft>
                      </a:pPr>
                      <a:r>
                        <a:rPr lang="zh-CN" sz="2000" kern="100">
                          <a:effectLst/>
                        </a:rPr>
                        <a:t>好</a:t>
                      </a:r>
                      <a:endParaRPr lang="zh-CN" sz="2000" kern="100">
                        <a:effectLst/>
                        <a:latin typeface="Calibri"/>
                        <a:ea typeface="宋体"/>
                        <a:cs typeface="Times New Roman"/>
                      </a:endParaRPr>
                    </a:p>
                  </a:txBody>
                  <a:tcPr marL="68580" marR="68580" marT="0" marB="0" anchor="ctr"/>
                </a:tc>
                <a:tc>
                  <a:txBody>
                    <a:bodyPr/>
                    <a:lstStyle/>
                    <a:p>
                      <a:pPr algn="just">
                        <a:spcAft>
                          <a:spcPts val="0"/>
                        </a:spcAft>
                      </a:pPr>
                      <a:r>
                        <a:rPr lang="zh-CN" sz="2000" kern="100">
                          <a:effectLst/>
                        </a:rPr>
                        <a:t>坏</a:t>
                      </a:r>
                      <a:endParaRPr lang="zh-CN" sz="2000" kern="100">
                        <a:effectLst/>
                        <a:latin typeface="Calibri"/>
                        <a:ea typeface="宋体"/>
                        <a:cs typeface="Times New Roman"/>
                      </a:endParaRPr>
                    </a:p>
                  </a:txBody>
                  <a:tcPr marL="68580" marR="68580" marT="0" marB="0" anchor="ctr"/>
                </a:tc>
                <a:tc>
                  <a:txBody>
                    <a:bodyPr/>
                    <a:lstStyle/>
                    <a:p>
                      <a:pPr algn="just">
                        <a:spcAft>
                          <a:spcPts val="0"/>
                        </a:spcAft>
                      </a:pPr>
                      <a:r>
                        <a:rPr lang="zh-CN" sz="2000" kern="100">
                          <a:effectLst/>
                        </a:rPr>
                        <a:t>糟糕</a:t>
                      </a:r>
                      <a:endParaRPr lang="zh-CN" sz="2000" kern="100">
                        <a:effectLst/>
                        <a:latin typeface="Calibri"/>
                        <a:ea typeface="宋体"/>
                        <a:cs typeface="Times New Roman"/>
                      </a:endParaRPr>
                    </a:p>
                  </a:txBody>
                  <a:tcPr marL="68580" marR="68580" marT="0" marB="0" anchor="ctr"/>
                </a:tc>
              </a:tr>
              <a:tr h="1108899">
                <a:tc>
                  <a:txBody>
                    <a:bodyPr/>
                    <a:lstStyle/>
                    <a:p>
                      <a:pPr algn="just">
                        <a:spcAft>
                          <a:spcPts val="0"/>
                        </a:spcAft>
                      </a:pPr>
                      <a:r>
                        <a:rPr lang="en-US" sz="2000" kern="100">
                          <a:effectLst/>
                        </a:rPr>
                        <a:t>CPU</a:t>
                      </a:r>
                      <a:endParaRPr lang="zh-CN" sz="2000" kern="100">
                        <a:effectLst/>
                        <a:latin typeface="Calibri"/>
                        <a:ea typeface="宋体"/>
                        <a:cs typeface="Times New Roman"/>
                      </a:endParaRPr>
                    </a:p>
                  </a:txBody>
                  <a:tcPr marL="68580" marR="68580" marT="0" marB="0" anchor="ctr"/>
                </a:tc>
                <a:tc>
                  <a:txBody>
                    <a:bodyPr/>
                    <a:lstStyle/>
                    <a:p>
                      <a:pPr algn="just">
                        <a:spcAft>
                          <a:spcPts val="0"/>
                        </a:spcAft>
                      </a:pPr>
                      <a:r>
                        <a:rPr lang="de-DE" sz="2000" kern="100">
                          <a:effectLst/>
                        </a:rPr>
                        <a:t>user% + sys%&lt; 70%</a:t>
                      </a:r>
                      <a:endParaRPr lang="zh-CN" sz="2000" kern="100">
                        <a:effectLst/>
                        <a:latin typeface="Calibri"/>
                        <a:ea typeface="宋体"/>
                        <a:cs typeface="Times New Roman"/>
                      </a:endParaRPr>
                    </a:p>
                  </a:txBody>
                  <a:tcPr marL="68580" marR="68580" marT="0" marB="0"/>
                </a:tc>
                <a:tc>
                  <a:txBody>
                    <a:bodyPr/>
                    <a:lstStyle/>
                    <a:p>
                      <a:pPr algn="just">
                        <a:spcAft>
                          <a:spcPts val="0"/>
                        </a:spcAft>
                      </a:pPr>
                      <a:r>
                        <a:rPr lang="de-DE" sz="2000" kern="100">
                          <a:effectLst/>
                        </a:rPr>
                        <a:t>user% + sys%= 85%</a:t>
                      </a:r>
                      <a:endParaRPr lang="zh-CN" sz="2000" kern="100">
                        <a:effectLst/>
                        <a:latin typeface="Calibri"/>
                        <a:ea typeface="宋体"/>
                        <a:cs typeface="Times New Roman"/>
                      </a:endParaRPr>
                    </a:p>
                  </a:txBody>
                  <a:tcPr marL="68580" marR="68580" marT="0" marB="0"/>
                </a:tc>
                <a:tc>
                  <a:txBody>
                    <a:bodyPr/>
                    <a:lstStyle/>
                    <a:p>
                      <a:pPr algn="just">
                        <a:spcAft>
                          <a:spcPts val="0"/>
                        </a:spcAft>
                      </a:pPr>
                      <a:r>
                        <a:rPr lang="de-DE" sz="2000" kern="100">
                          <a:effectLst/>
                        </a:rPr>
                        <a:t>user% + sys% &gt;=90%</a:t>
                      </a:r>
                      <a:endParaRPr lang="zh-CN" sz="2000" kern="100">
                        <a:effectLst/>
                        <a:latin typeface="Calibri"/>
                        <a:ea typeface="宋体"/>
                        <a:cs typeface="Times New Roman"/>
                      </a:endParaRPr>
                    </a:p>
                  </a:txBody>
                  <a:tcPr marL="68580" marR="68580" marT="0" marB="0"/>
                </a:tc>
              </a:tr>
              <a:tr h="1164344">
                <a:tc>
                  <a:txBody>
                    <a:bodyPr/>
                    <a:lstStyle/>
                    <a:p>
                      <a:pPr algn="just">
                        <a:spcAft>
                          <a:spcPts val="0"/>
                        </a:spcAft>
                      </a:pPr>
                      <a:r>
                        <a:rPr lang="zh-CN" sz="2000" kern="100">
                          <a:effectLst/>
                        </a:rPr>
                        <a:t>内存</a:t>
                      </a:r>
                      <a:endParaRPr lang="zh-CN" sz="2000" kern="100">
                        <a:effectLst/>
                        <a:latin typeface="Calibri"/>
                        <a:ea typeface="宋体"/>
                        <a:cs typeface="Times New Roman"/>
                      </a:endParaRPr>
                    </a:p>
                  </a:txBody>
                  <a:tcPr marL="68580" marR="68580" marT="0" marB="0" anchor="ctr"/>
                </a:tc>
                <a:tc>
                  <a:txBody>
                    <a:bodyPr/>
                    <a:lstStyle/>
                    <a:p>
                      <a:pPr algn="just">
                        <a:spcAft>
                          <a:spcPts val="0"/>
                        </a:spcAft>
                      </a:pPr>
                      <a:r>
                        <a:rPr lang="en-US" sz="2000" kern="100" dirty="0">
                          <a:effectLst/>
                        </a:rPr>
                        <a:t>Swap In</a:t>
                      </a:r>
                      <a:r>
                        <a:rPr lang="zh-CN" sz="2000" kern="100" dirty="0">
                          <a:effectLst/>
                        </a:rPr>
                        <a:t>（</a:t>
                      </a:r>
                      <a:r>
                        <a:rPr lang="en-US" sz="2000" kern="100" dirty="0" err="1">
                          <a:effectLst/>
                        </a:rPr>
                        <a:t>si</a:t>
                      </a:r>
                      <a:r>
                        <a:rPr lang="zh-CN" sz="2000" kern="100" dirty="0">
                          <a:effectLst/>
                        </a:rPr>
                        <a:t>）＝</a:t>
                      </a:r>
                      <a:r>
                        <a:rPr lang="en-US" sz="2000" kern="100" dirty="0">
                          <a:effectLst/>
                        </a:rPr>
                        <a:t>0</a:t>
                      </a:r>
                      <a:endParaRPr lang="zh-CN" sz="2000" kern="100" dirty="0">
                        <a:effectLst/>
                      </a:endParaRPr>
                    </a:p>
                    <a:p>
                      <a:pPr algn="just">
                        <a:spcAft>
                          <a:spcPts val="0"/>
                        </a:spcAft>
                      </a:pPr>
                      <a:r>
                        <a:rPr lang="en-US" sz="2000" kern="100" dirty="0">
                          <a:effectLst/>
                        </a:rPr>
                        <a:t>Swap Out</a:t>
                      </a:r>
                      <a:r>
                        <a:rPr lang="zh-CN" sz="2000" kern="100" dirty="0">
                          <a:effectLst/>
                        </a:rPr>
                        <a:t>（</a:t>
                      </a:r>
                      <a:r>
                        <a:rPr lang="en-US" sz="2000" kern="100" dirty="0">
                          <a:effectLst/>
                        </a:rPr>
                        <a:t>so</a:t>
                      </a:r>
                      <a:r>
                        <a:rPr lang="zh-CN" sz="2000" kern="100" dirty="0">
                          <a:effectLst/>
                        </a:rPr>
                        <a:t>）＝</a:t>
                      </a:r>
                      <a:r>
                        <a:rPr lang="en-US" sz="2000" kern="100" dirty="0">
                          <a:effectLst/>
                        </a:rPr>
                        <a:t>0</a:t>
                      </a:r>
                      <a:endParaRPr lang="zh-CN" sz="2000" kern="100" dirty="0">
                        <a:effectLst/>
                        <a:latin typeface="Calibri"/>
                        <a:ea typeface="宋体"/>
                        <a:cs typeface="Times New Roman"/>
                      </a:endParaRPr>
                    </a:p>
                  </a:txBody>
                  <a:tcPr marL="68580" marR="68580" marT="0" marB="0"/>
                </a:tc>
                <a:tc>
                  <a:txBody>
                    <a:bodyPr/>
                    <a:lstStyle/>
                    <a:p>
                      <a:pPr algn="just">
                        <a:spcAft>
                          <a:spcPts val="0"/>
                        </a:spcAft>
                      </a:pPr>
                      <a:r>
                        <a:rPr lang="en-US" sz="2000" kern="100">
                          <a:effectLst/>
                        </a:rPr>
                        <a:t>Per CPU with 10 page/s</a:t>
                      </a:r>
                      <a:endParaRPr lang="zh-CN" sz="2000" kern="100">
                        <a:effectLst/>
                        <a:latin typeface="Calibri"/>
                        <a:ea typeface="宋体"/>
                        <a:cs typeface="Times New Roman"/>
                      </a:endParaRPr>
                    </a:p>
                  </a:txBody>
                  <a:tcPr marL="68580" marR="68580" marT="0" marB="0"/>
                </a:tc>
                <a:tc>
                  <a:txBody>
                    <a:bodyPr/>
                    <a:lstStyle/>
                    <a:p>
                      <a:pPr algn="just">
                        <a:spcAft>
                          <a:spcPts val="0"/>
                        </a:spcAft>
                      </a:pPr>
                      <a:r>
                        <a:rPr lang="en-US" sz="2000" kern="100">
                          <a:effectLst/>
                        </a:rPr>
                        <a:t>More Swap In &amp; Swap Out</a:t>
                      </a:r>
                      <a:endParaRPr lang="zh-CN" sz="2000" kern="100">
                        <a:effectLst/>
                        <a:latin typeface="Calibri"/>
                        <a:ea typeface="宋体"/>
                        <a:cs typeface="Times New Roman"/>
                      </a:endParaRPr>
                    </a:p>
                  </a:txBody>
                  <a:tcPr marL="68580" marR="68580" marT="0" marB="0"/>
                </a:tc>
              </a:tr>
              <a:tr h="658409">
                <a:tc>
                  <a:txBody>
                    <a:bodyPr/>
                    <a:lstStyle/>
                    <a:p>
                      <a:pPr algn="just">
                        <a:spcAft>
                          <a:spcPts val="0"/>
                        </a:spcAft>
                      </a:pPr>
                      <a:r>
                        <a:rPr lang="zh-CN" sz="2000" kern="100">
                          <a:effectLst/>
                        </a:rPr>
                        <a:t>磁盘</a:t>
                      </a:r>
                      <a:endParaRPr lang="zh-CN" sz="2000" kern="100">
                        <a:effectLst/>
                        <a:latin typeface="Calibri"/>
                        <a:ea typeface="宋体"/>
                        <a:cs typeface="Times New Roman"/>
                      </a:endParaRPr>
                    </a:p>
                  </a:txBody>
                  <a:tcPr marL="68580" marR="68580" marT="0" marB="0" anchor="ctr"/>
                </a:tc>
                <a:tc>
                  <a:txBody>
                    <a:bodyPr/>
                    <a:lstStyle/>
                    <a:p>
                      <a:pPr algn="just">
                        <a:spcAft>
                          <a:spcPts val="0"/>
                        </a:spcAft>
                      </a:pPr>
                      <a:r>
                        <a:rPr lang="de-DE" sz="2000" kern="100">
                          <a:effectLst/>
                        </a:rPr>
                        <a:t>iowait % &lt; 20%</a:t>
                      </a:r>
                      <a:endParaRPr lang="zh-CN" sz="2000" kern="100">
                        <a:effectLst/>
                        <a:latin typeface="Calibri"/>
                        <a:ea typeface="宋体"/>
                        <a:cs typeface="Times New Roman"/>
                      </a:endParaRPr>
                    </a:p>
                  </a:txBody>
                  <a:tcPr marL="68580" marR="68580" marT="0" marB="0"/>
                </a:tc>
                <a:tc>
                  <a:txBody>
                    <a:bodyPr/>
                    <a:lstStyle/>
                    <a:p>
                      <a:pPr algn="just">
                        <a:spcAft>
                          <a:spcPts val="0"/>
                        </a:spcAft>
                      </a:pPr>
                      <a:r>
                        <a:rPr lang="de-DE" sz="2000" kern="100">
                          <a:effectLst/>
                        </a:rPr>
                        <a:t>iowait % =35%</a:t>
                      </a:r>
                      <a:endParaRPr lang="zh-CN" sz="2000" kern="100">
                        <a:effectLst/>
                        <a:latin typeface="Calibri"/>
                        <a:ea typeface="宋体"/>
                        <a:cs typeface="Times New Roman"/>
                      </a:endParaRPr>
                    </a:p>
                  </a:txBody>
                  <a:tcPr marL="68580" marR="68580" marT="0" marB="0"/>
                </a:tc>
                <a:tc>
                  <a:txBody>
                    <a:bodyPr/>
                    <a:lstStyle/>
                    <a:p>
                      <a:pPr algn="just">
                        <a:spcAft>
                          <a:spcPts val="0"/>
                        </a:spcAft>
                      </a:pPr>
                      <a:r>
                        <a:rPr lang="de-DE" sz="2000" kern="100" dirty="0">
                          <a:effectLst/>
                        </a:rPr>
                        <a:t>iowait % &gt;= 50%</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361776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CPU</a:t>
            </a:r>
            <a:endParaRPr lang="zh-CN" altLang="en-US" dirty="0"/>
          </a:p>
        </p:txBody>
      </p:sp>
      <p:sp>
        <p:nvSpPr>
          <p:cNvPr id="3" name="内容占位符 2"/>
          <p:cNvSpPr>
            <a:spLocks noGrp="1"/>
          </p:cNvSpPr>
          <p:nvPr>
            <p:ph idx="1"/>
          </p:nvPr>
        </p:nvSpPr>
        <p:spPr/>
        <p:txBody>
          <a:bodyPr>
            <a:normAutofit/>
          </a:bodyPr>
          <a:lstStyle/>
          <a:p>
            <a:r>
              <a:rPr lang="zh-CN" altLang="en-US" dirty="0" smtClean="0"/>
              <a:t>对</a:t>
            </a:r>
            <a:r>
              <a:rPr lang="zh-CN" altLang="en-US" dirty="0"/>
              <a:t>于每一个</a:t>
            </a:r>
            <a:r>
              <a:rPr lang="en-US" altLang="zh-CN" dirty="0"/>
              <a:t>CPU</a:t>
            </a:r>
            <a:r>
              <a:rPr lang="zh-CN" altLang="en-US" dirty="0"/>
              <a:t>来说</a:t>
            </a:r>
            <a:r>
              <a:rPr lang="zh-CN" altLang="en-US" b="1" dirty="0"/>
              <a:t>运行队列</a:t>
            </a:r>
            <a:r>
              <a:rPr lang="zh-CN" altLang="en-US" dirty="0"/>
              <a:t>不要超过</a:t>
            </a:r>
            <a:r>
              <a:rPr lang="en-US" altLang="zh-CN" dirty="0"/>
              <a:t>3</a:t>
            </a:r>
            <a:r>
              <a:rPr lang="zh-CN" altLang="en-US" dirty="0"/>
              <a:t>，例如，如果是双核</a:t>
            </a:r>
            <a:r>
              <a:rPr lang="en-US" altLang="zh-CN" dirty="0"/>
              <a:t>CPU</a:t>
            </a:r>
            <a:r>
              <a:rPr lang="zh-CN" altLang="en-US" dirty="0"/>
              <a:t>就不要超过</a:t>
            </a:r>
            <a:r>
              <a:rPr lang="en-US" altLang="zh-CN" dirty="0"/>
              <a:t>6</a:t>
            </a:r>
            <a:r>
              <a:rPr lang="zh-CN" altLang="en-US" dirty="0" smtClean="0"/>
              <a:t>；</a:t>
            </a:r>
            <a:endParaRPr lang="en-US" altLang="zh-CN" dirty="0" smtClean="0"/>
          </a:p>
          <a:p>
            <a:r>
              <a:rPr lang="zh-CN" altLang="en-US" dirty="0" smtClean="0"/>
              <a:t>如</a:t>
            </a:r>
            <a:r>
              <a:rPr lang="zh-CN" altLang="en-US" dirty="0"/>
              <a:t>果</a:t>
            </a:r>
            <a:r>
              <a:rPr lang="en-US" altLang="zh-CN" dirty="0"/>
              <a:t>CPU</a:t>
            </a:r>
            <a:r>
              <a:rPr lang="zh-CN" altLang="en-US" dirty="0"/>
              <a:t>在满负荷运行，应该符合下列分布，</a:t>
            </a:r>
          </a:p>
          <a:p>
            <a:pPr marL="0" indent="0">
              <a:buNone/>
            </a:pPr>
            <a:r>
              <a:rPr lang="zh-CN" altLang="en-US" dirty="0"/>
              <a:t>　　</a:t>
            </a:r>
            <a:r>
              <a:rPr lang="en-US" altLang="zh-CN" dirty="0"/>
              <a:t>a) </a:t>
            </a:r>
            <a:r>
              <a:rPr lang="en-US" altLang="zh-CN" b="1" dirty="0"/>
              <a:t>User Time</a:t>
            </a:r>
            <a:r>
              <a:rPr lang="zh-CN" altLang="en-US" dirty="0"/>
              <a:t>：</a:t>
            </a:r>
            <a:r>
              <a:rPr lang="en-US" altLang="zh-CN" dirty="0"/>
              <a:t>65%</a:t>
            </a:r>
            <a:r>
              <a:rPr lang="zh-CN" altLang="en-US" dirty="0"/>
              <a:t>～</a:t>
            </a:r>
            <a:r>
              <a:rPr lang="en-US" altLang="zh-CN" dirty="0"/>
              <a:t>70%</a:t>
            </a:r>
          </a:p>
          <a:p>
            <a:pPr marL="0" indent="0">
              <a:buNone/>
            </a:pPr>
            <a:r>
              <a:rPr lang="zh-CN" altLang="en-US" dirty="0"/>
              <a:t>　　</a:t>
            </a:r>
            <a:r>
              <a:rPr lang="en-US" altLang="zh-CN" dirty="0"/>
              <a:t>b) </a:t>
            </a:r>
            <a:r>
              <a:rPr lang="en-US" altLang="zh-CN" b="1" dirty="0"/>
              <a:t>System Time</a:t>
            </a:r>
            <a:r>
              <a:rPr lang="zh-CN" altLang="en-US" dirty="0"/>
              <a:t>：</a:t>
            </a:r>
            <a:r>
              <a:rPr lang="en-US" altLang="zh-CN" dirty="0"/>
              <a:t>30%</a:t>
            </a:r>
            <a:r>
              <a:rPr lang="zh-CN" altLang="en-US" dirty="0"/>
              <a:t>～</a:t>
            </a:r>
            <a:r>
              <a:rPr lang="en-US" altLang="zh-CN" dirty="0"/>
              <a:t>35%</a:t>
            </a:r>
          </a:p>
          <a:p>
            <a:pPr marL="0" indent="0">
              <a:buNone/>
            </a:pPr>
            <a:r>
              <a:rPr lang="zh-CN" altLang="en-US" dirty="0"/>
              <a:t>　　</a:t>
            </a:r>
            <a:r>
              <a:rPr lang="en-US" altLang="zh-CN" dirty="0"/>
              <a:t>c) </a:t>
            </a:r>
            <a:r>
              <a:rPr lang="en-US" altLang="zh-CN" b="1" dirty="0"/>
              <a:t>Idle</a:t>
            </a:r>
            <a:r>
              <a:rPr lang="zh-CN" altLang="en-US" dirty="0"/>
              <a:t>：</a:t>
            </a:r>
            <a:r>
              <a:rPr lang="en-US" altLang="zh-CN" dirty="0"/>
              <a:t>0%</a:t>
            </a:r>
            <a:r>
              <a:rPr lang="zh-CN" altLang="en-US" dirty="0"/>
              <a:t>～</a:t>
            </a:r>
            <a:r>
              <a:rPr lang="en-US" altLang="zh-CN" dirty="0"/>
              <a:t>5</a:t>
            </a:r>
            <a:r>
              <a:rPr lang="en-US" altLang="zh-CN" dirty="0" smtClean="0"/>
              <a:t>%</a:t>
            </a:r>
            <a:endParaRPr lang="en-US" altLang="zh-CN" dirty="0"/>
          </a:p>
          <a:p>
            <a:r>
              <a:rPr lang="zh-CN" altLang="en-US" dirty="0" smtClean="0"/>
              <a:t>对</a:t>
            </a:r>
            <a:r>
              <a:rPr lang="zh-CN" altLang="en-US" dirty="0"/>
              <a:t>于</a:t>
            </a:r>
            <a:r>
              <a:rPr lang="zh-CN" altLang="en-US" b="1" dirty="0"/>
              <a:t>上下文切换</a:t>
            </a:r>
            <a:r>
              <a:rPr lang="zh-CN" altLang="en-US" dirty="0"/>
              <a:t>要结合</a:t>
            </a:r>
            <a:r>
              <a:rPr lang="en-US" altLang="zh-CN" dirty="0"/>
              <a:t>CPU</a:t>
            </a:r>
            <a:r>
              <a:rPr lang="zh-CN" altLang="en-US" dirty="0"/>
              <a:t>使用率来看，如果</a:t>
            </a:r>
            <a:r>
              <a:rPr lang="en-US" altLang="zh-CN" dirty="0"/>
              <a:t>CPU</a:t>
            </a:r>
            <a:r>
              <a:rPr lang="zh-CN" altLang="en-US" dirty="0"/>
              <a:t>使用满足上述分布，大量的上下文切换也是可以接受的。</a:t>
            </a:r>
          </a:p>
        </p:txBody>
      </p:sp>
    </p:spTree>
    <p:extLst>
      <p:ext uri="{BB962C8B-B14F-4D97-AF65-F5344CB8AC3E}">
        <p14:creationId xmlns:p14="http://schemas.microsoft.com/office/powerpoint/2010/main" val="1264184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a:t>
            </a:r>
          </a:p>
        </p:txBody>
      </p:sp>
      <p:sp>
        <p:nvSpPr>
          <p:cNvPr id="3" name="内容占位符 2"/>
          <p:cNvSpPr>
            <a:spLocks noGrp="1"/>
          </p:cNvSpPr>
          <p:nvPr>
            <p:ph idx="1"/>
          </p:nvPr>
        </p:nvSpPr>
        <p:spPr/>
        <p:txBody>
          <a:bodyPr/>
          <a:lstStyle/>
          <a:p>
            <a:r>
              <a:rPr lang="en-US" altLang="zh-CN" dirty="0"/>
              <a:t>(-/+ buffers/cache)</a:t>
            </a:r>
            <a:r>
              <a:rPr lang="zh-CN" altLang="en-US" dirty="0"/>
              <a:t>的</a:t>
            </a:r>
            <a:r>
              <a:rPr lang="en-US" altLang="zh-CN" dirty="0"/>
              <a:t>free</a:t>
            </a:r>
            <a:r>
              <a:rPr lang="zh-CN" altLang="en-US" dirty="0"/>
              <a:t>和</a:t>
            </a:r>
            <a:r>
              <a:rPr lang="en-US" altLang="zh-CN" dirty="0" smtClean="0"/>
              <a:t>used</a:t>
            </a:r>
          </a:p>
          <a:p>
            <a:r>
              <a:rPr lang="en-US" altLang="zh-CN" dirty="0" smtClean="0"/>
              <a:t>Swap</a:t>
            </a:r>
            <a:r>
              <a:rPr lang="zh-CN" altLang="en-US" dirty="0" smtClean="0"/>
              <a:t>（</a:t>
            </a:r>
            <a:r>
              <a:rPr lang="en-US" altLang="zh-CN" dirty="0" err="1" smtClean="0"/>
              <a:t>si</a:t>
            </a:r>
            <a:r>
              <a:rPr lang="zh-CN" altLang="en-US" dirty="0" smtClean="0"/>
              <a:t> 、</a:t>
            </a:r>
            <a:r>
              <a:rPr lang="en-US" altLang="zh-CN" dirty="0" smtClean="0"/>
              <a:t>so</a:t>
            </a:r>
            <a:r>
              <a:rPr lang="zh-CN" altLang="en-US" dirty="0" smtClean="0"/>
              <a:t>）</a:t>
            </a:r>
            <a:endParaRPr lang="zh-CN" altLang="en-US" dirty="0"/>
          </a:p>
        </p:txBody>
      </p:sp>
    </p:spTree>
    <p:extLst>
      <p:ext uri="{BB962C8B-B14F-4D97-AF65-F5344CB8AC3E}">
        <p14:creationId xmlns:p14="http://schemas.microsoft.com/office/powerpoint/2010/main" val="3486770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内存分析案例</a:t>
            </a:r>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68760"/>
            <a:ext cx="862776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95536" y="3291949"/>
            <a:ext cx="8627768" cy="2585323"/>
          </a:xfrm>
          <a:prstGeom prst="rect">
            <a:avLst/>
          </a:prstGeom>
        </p:spPr>
        <p:txBody>
          <a:bodyPr wrap="square">
            <a:spAutoFit/>
          </a:bodyPr>
          <a:lstStyle/>
          <a:p>
            <a:r>
              <a:rPr lang="zh-CN" altLang="en-US" dirty="0"/>
              <a:t>上面是一个频繁读写交换区的例子，可以观察到以下几点：</a:t>
            </a:r>
          </a:p>
          <a:p>
            <a:endParaRPr lang="zh-CN" altLang="en-US" dirty="0"/>
          </a:p>
          <a:p>
            <a:r>
              <a:rPr lang="zh-CN" altLang="en-US" dirty="0" smtClean="0"/>
              <a:t>物</a:t>
            </a:r>
            <a:r>
              <a:rPr lang="zh-CN" altLang="en-US" dirty="0"/>
              <a:t>理可用内存 </a:t>
            </a:r>
            <a:r>
              <a:rPr lang="en-US" altLang="zh-CN" dirty="0"/>
              <a:t>free </a:t>
            </a:r>
            <a:r>
              <a:rPr lang="zh-CN" altLang="en-US" dirty="0"/>
              <a:t>基本没什么显著变化，</a:t>
            </a:r>
            <a:r>
              <a:rPr lang="en-US" altLang="zh-CN" dirty="0" err="1"/>
              <a:t>swapd</a:t>
            </a:r>
            <a:r>
              <a:rPr lang="en-US" altLang="zh-CN" dirty="0"/>
              <a:t> </a:t>
            </a:r>
            <a:r>
              <a:rPr lang="zh-CN" altLang="en-US" dirty="0"/>
              <a:t>逐步增</a:t>
            </a:r>
            <a:r>
              <a:rPr lang="zh-CN" altLang="en-US" dirty="0" smtClean="0"/>
              <a:t>加</a:t>
            </a:r>
            <a:endParaRPr lang="en-US" altLang="zh-CN" dirty="0" smtClean="0"/>
          </a:p>
          <a:p>
            <a:r>
              <a:rPr lang="zh-CN" altLang="en-US" dirty="0"/>
              <a:t>当脏页达到</a:t>
            </a:r>
            <a:r>
              <a:rPr lang="en-US" altLang="zh-CN" dirty="0"/>
              <a:t>10</a:t>
            </a:r>
            <a:r>
              <a:rPr lang="zh-CN" altLang="en-US" dirty="0"/>
              <a:t>％的时</a:t>
            </a:r>
            <a:r>
              <a:rPr lang="zh-CN" altLang="en-US" dirty="0" smtClean="0"/>
              <a:t>候就</a:t>
            </a:r>
            <a:r>
              <a:rPr lang="zh-CN" altLang="en-US" dirty="0"/>
              <a:t>开始大量使用 </a:t>
            </a:r>
            <a:r>
              <a:rPr lang="en-US" altLang="zh-CN" dirty="0" smtClean="0"/>
              <a:t>swap</a:t>
            </a:r>
            <a:r>
              <a:rPr lang="zh-CN" altLang="en-US" dirty="0" smtClean="0"/>
              <a:t>，</a:t>
            </a:r>
            <a:r>
              <a:rPr lang="en-US" altLang="zh-CN" dirty="0" smtClean="0"/>
              <a:t>free</a:t>
            </a:r>
            <a:r>
              <a:rPr lang="zh-CN" altLang="en-US" dirty="0" smtClean="0"/>
              <a:t>目前的值约等于</a:t>
            </a:r>
            <a:r>
              <a:rPr lang="en-US" altLang="zh-CN" dirty="0" smtClean="0"/>
              <a:t>256MB</a:t>
            </a:r>
            <a:r>
              <a:rPr lang="zh-CN" altLang="en-US" dirty="0" smtClean="0"/>
              <a:t>*</a:t>
            </a:r>
            <a:r>
              <a:rPr lang="en-US" altLang="zh-CN" dirty="0" smtClean="0"/>
              <a:t>10%=2.56MB</a:t>
            </a:r>
          </a:p>
          <a:p>
            <a:endParaRPr lang="zh-CN" altLang="en-US" dirty="0"/>
          </a:p>
          <a:p>
            <a:r>
              <a:rPr lang="en-US" altLang="zh-CN" dirty="0" smtClean="0"/>
              <a:t>buff </a:t>
            </a:r>
            <a:r>
              <a:rPr lang="zh-CN" altLang="en-US" dirty="0"/>
              <a:t>稳步减少说明系统知道内存不够了，</a:t>
            </a:r>
            <a:r>
              <a:rPr lang="en-US" altLang="zh-CN" dirty="0" err="1"/>
              <a:t>kwapd</a:t>
            </a:r>
            <a:r>
              <a:rPr lang="en-US" altLang="zh-CN" dirty="0"/>
              <a:t> </a:t>
            </a:r>
            <a:r>
              <a:rPr lang="zh-CN" altLang="en-US" dirty="0"/>
              <a:t>正在从 </a:t>
            </a:r>
            <a:r>
              <a:rPr lang="en-US" altLang="zh-CN" dirty="0"/>
              <a:t>buff </a:t>
            </a:r>
            <a:r>
              <a:rPr lang="zh-CN" altLang="en-US" dirty="0"/>
              <a:t>那里借用部分内</a:t>
            </a:r>
            <a:r>
              <a:rPr lang="zh-CN" altLang="en-US" dirty="0" smtClean="0"/>
              <a:t>存</a:t>
            </a:r>
            <a:endParaRPr lang="zh-CN" altLang="en-US" dirty="0"/>
          </a:p>
          <a:p>
            <a:r>
              <a:rPr lang="en-US" altLang="zh-CN" dirty="0" err="1" smtClean="0"/>
              <a:t>kswapd</a:t>
            </a:r>
            <a:r>
              <a:rPr lang="en-US" altLang="zh-CN" dirty="0" smtClean="0"/>
              <a:t> </a:t>
            </a:r>
            <a:r>
              <a:rPr lang="zh-CN" altLang="en-US" dirty="0"/>
              <a:t>持续把脏页面写到 </a:t>
            </a:r>
            <a:r>
              <a:rPr lang="en-US" altLang="zh-CN" dirty="0"/>
              <a:t>swap </a:t>
            </a:r>
            <a:r>
              <a:rPr lang="zh-CN" altLang="en-US" dirty="0"/>
              <a:t>交换区（</a:t>
            </a:r>
            <a:r>
              <a:rPr lang="en-US" altLang="zh-CN" dirty="0"/>
              <a:t>so</a:t>
            </a:r>
            <a:r>
              <a:rPr lang="zh-CN" altLang="en-US" dirty="0" smtClean="0"/>
              <a:t>），从 </a:t>
            </a:r>
            <a:r>
              <a:rPr lang="en-US" altLang="zh-CN" dirty="0" err="1"/>
              <a:t>swapd</a:t>
            </a:r>
            <a:r>
              <a:rPr lang="en-US" altLang="zh-CN" dirty="0"/>
              <a:t> </a:t>
            </a:r>
            <a:r>
              <a:rPr lang="zh-CN" altLang="en-US" dirty="0"/>
              <a:t>逐渐增加看出确实如</a:t>
            </a:r>
            <a:r>
              <a:rPr lang="zh-CN" altLang="en-US" dirty="0" smtClean="0"/>
              <a:t>此</a:t>
            </a:r>
            <a:endParaRPr lang="en-US" altLang="zh-CN" dirty="0" smtClean="0"/>
          </a:p>
          <a:p>
            <a:endParaRPr lang="en-US" altLang="zh-CN" dirty="0"/>
          </a:p>
        </p:txBody>
      </p:sp>
    </p:spTree>
    <p:extLst>
      <p:ext uri="{BB962C8B-B14F-4D97-AF65-F5344CB8AC3E}">
        <p14:creationId xmlns:p14="http://schemas.microsoft.com/office/powerpoint/2010/main" val="4286957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endParaRPr lang="zh-CN" altLang="en-US" dirty="0"/>
          </a:p>
        </p:txBody>
      </p:sp>
      <p:sp>
        <p:nvSpPr>
          <p:cNvPr id="3" name="内容占位符 2"/>
          <p:cNvSpPr>
            <a:spLocks noGrp="1"/>
          </p:cNvSpPr>
          <p:nvPr>
            <p:ph idx="1"/>
          </p:nvPr>
        </p:nvSpPr>
        <p:spPr>
          <a:xfrm>
            <a:off x="457200" y="1283750"/>
            <a:ext cx="8229600" cy="2289266"/>
          </a:xfrm>
        </p:spPr>
        <p:txBody>
          <a:bodyPr>
            <a:normAutofit/>
          </a:bodyPr>
          <a:lstStyle/>
          <a:p>
            <a:r>
              <a:rPr lang="zh-CN" altLang="en-US" dirty="0"/>
              <a:t>同一时间进行大量的</a:t>
            </a:r>
            <a:r>
              <a:rPr lang="en-US" altLang="zh-CN" dirty="0"/>
              <a:t>I/O</a:t>
            </a:r>
            <a:r>
              <a:rPr lang="zh-CN" altLang="en-US" dirty="0"/>
              <a:t>操作</a:t>
            </a:r>
          </a:p>
          <a:p>
            <a:r>
              <a:rPr lang="zh-CN" altLang="en-US" dirty="0" smtClean="0"/>
              <a:t>在</a:t>
            </a:r>
            <a:r>
              <a:rPr lang="zh-CN" altLang="en-US" dirty="0"/>
              <a:t>这种情况时我们会发现</a:t>
            </a:r>
            <a:r>
              <a:rPr lang="en-US" altLang="zh-CN" dirty="0"/>
              <a:t>CPU</a:t>
            </a:r>
            <a:r>
              <a:rPr lang="zh-CN" altLang="en-US" dirty="0"/>
              <a:t>的</a:t>
            </a:r>
            <a:r>
              <a:rPr lang="en-US" altLang="zh-CN" dirty="0" err="1"/>
              <a:t>wa</a:t>
            </a:r>
            <a:r>
              <a:rPr lang="zh-CN" altLang="en-US" dirty="0"/>
              <a:t>时间百分比会上升，证明系统的</a:t>
            </a:r>
            <a:r>
              <a:rPr lang="en-US" altLang="zh-CN" dirty="0"/>
              <a:t>idle</a:t>
            </a:r>
            <a:r>
              <a:rPr lang="zh-CN" altLang="en-US" dirty="0"/>
              <a:t>时间大部分都是在等待</a:t>
            </a:r>
            <a:r>
              <a:rPr lang="en-US" altLang="zh-CN" dirty="0"/>
              <a:t>I/O</a:t>
            </a:r>
            <a:r>
              <a:rPr lang="zh-CN" altLang="en-US" dirty="0"/>
              <a:t>操作</a:t>
            </a:r>
            <a:r>
              <a:rPr lang="zh-CN" altLang="en-US" dirty="0" smtClean="0"/>
              <a:t>。</a:t>
            </a:r>
            <a:endParaRPr lang="zh-CN" alt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60" y="3191261"/>
            <a:ext cx="7810270"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88120" y="5085184"/>
            <a:ext cx="7810270" cy="646331"/>
          </a:xfrm>
          <a:prstGeom prst="rect">
            <a:avLst/>
          </a:prstGeom>
        </p:spPr>
        <p:txBody>
          <a:bodyPr wrap="square">
            <a:spAutoFit/>
          </a:bodyPr>
          <a:lstStyle/>
          <a:p>
            <a:r>
              <a:rPr lang="zh-CN" altLang="en-US" dirty="0"/>
              <a:t>从这个输出我们可以看到</a:t>
            </a:r>
            <a:r>
              <a:rPr lang="en-US" altLang="zh-CN" dirty="0"/>
              <a:t>CPU</a:t>
            </a:r>
            <a:r>
              <a:rPr lang="zh-CN" altLang="en-US" dirty="0"/>
              <a:t>有</a:t>
            </a:r>
            <a:r>
              <a:rPr lang="en-US" altLang="zh-CN" dirty="0"/>
              <a:t>50%</a:t>
            </a:r>
            <a:r>
              <a:rPr lang="zh-CN" altLang="en-US" dirty="0"/>
              <a:t>的时间都在等待</a:t>
            </a:r>
            <a:r>
              <a:rPr lang="en-US" altLang="zh-CN" dirty="0"/>
              <a:t>I/O</a:t>
            </a:r>
            <a:r>
              <a:rPr lang="zh-CN" altLang="en-US" dirty="0"/>
              <a:t>操作，我们还可以看到系统的</a:t>
            </a:r>
            <a:r>
              <a:rPr lang="en-US" altLang="zh-CN" dirty="0"/>
              <a:t>bi</a:t>
            </a:r>
            <a:r>
              <a:rPr lang="zh-CN" altLang="en-US" dirty="0"/>
              <a:t>值很大，证明系统有大量的</a:t>
            </a:r>
            <a:r>
              <a:rPr lang="en-US" altLang="zh-CN" dirty="0"/>
              <a:t>I/O</a:t>
            </a:r>
            <a:r>
              <a:rPr lang="zh-CN" altLang="en-US" dirty="0"/>
              <a:t>请求将磁盘内容读入内存。</a:t>
            </a:r>
            <a:endParaRPr lang="zh-CN" altLang="en-US" dirty="0"/>
          </a:p>
        </p:txBody>
      </p:sp>
    </p:spTree>
    <p:extLst>
      <p:ext uri="{BB962C8B-B14F-4D97-AF65-F5344CB8AC3E}">
        <p14:creationId xmlns:p14="http://schemas.microsoft.com/office/powerpoint/2010/main" val="184801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smtClean="0"/>
              <a:t>、</a:t>
            </a:r>
            <a:r>
              <a:rPr lang="zh-CN" altLang="en-US" dirty="0">
                <a:solidFill>
                  <a:schemeClr val="tx1"/>
                </a:solidFill>
                <a:latin typeface="Arial" charset="0"/>
              </a:rPr>
              <a:t>操</a:t>
            </a:r>
            <a:r>
              <a:rPr lang="zh-CN" altLang="en-US" dirty="0" smtClean="0">
                <a:solidFill>
                  <a:schemeClr val="tx1"/>
                </a:solidFill>
                <a:latin typeface="Arial" charset="0"/>
              </a:rPr>
              <a:t>作系统层</a:t>
            </a:r>
            <a:r>
              <a:rPr lang="zh-CN" altLang="en-US" dirty="0" smtClean="0">
                <a:solidFill>
                  <a:schemeClr val="tx1"/>
                </a:solidFill>
                <a:latin typeface="Arial" charset="0"/>
              </a:rPr>
              <a:t>性</a:t>
            </a:r>
            <a:r>
              <a:rPr lang="zh-CN" altLang="en-US" dirty="0" smtClean="0">
                <a:solidFill>
                  <a:schemeClr val="tx1"/>
                </a:solidFill>
                <a:latin typeface="Arial" charset="0"/>
              </a:rPr>
              <a:t>能监控</a:t>
            </a:r>
            <a:endParaRPr lang="zh-CN" altLang="en-US" dirty="0"/>
          </a:p>
        </p:txBody>
      </p:sp>
      <p:sp>
        <p:nvSpPr>
          <p:cNvPr id="3" name="文本占位符 2"/>
          <p:cNvSpPr>
            <a:spLocks noGrp="1"/>
          </p:cNvSpPr>
          <p:nvPr>
            <p:ph type="body" idx="1"/>
          </p:nvPr>
        </p:nvSpPr>
        <p:spPr/>
        <p:txBody>
          <a:bodyPr/>
          <a:lstStyle/>
          <a:p>
            <a:r>
              <a:rPr lang="en-US" altLang="zh-CN" dirty="0"/>
              <a:t>CPU</a:t>
            </a:r>
            <a:r>
              <a:rPr lang="zh-CN" altLang="en-US" dirty="0"/>
              <a:t>性能监控 </a:t>
            </a:r>
          </a:p>
          <a:p>
            <a:r>
              <a:rPr lang="zh-CN" altLang="en-US" dirty="0"/>
              <a:t>内存性能监控 </a:t>
            </a:r>
          </a:p>
          <a:p>
            <a:r>
              <a:rPr lang="zh-CN" altLang="en-US" dirty="0"/>
              <a:t>磁盘</a:t>
            </a:r>
            <a:r>
              <a:rPr lang="en-US" altLang="zh-CN" dirty="0"/>
              <a:t>IO</a:t>
            </a:r>
            <a:r>
              <a:rPr lang="zh-CN" altLang="en-US" dirty="0"/>
              <a:t>性能监控 </a:t>
            </a:r>
          </a:p>
          <a:p>
            <a:r>
              <a:rPr lang="zh-CN" altLang="en-US" dirty="0"/>
              <a:t>网络性能监控 </a:t>
            </a:r>
          </a:p>
          <a:p>
            <a:r>
              <a:rPr lang="zh-CN" altLang="en-US" dirty="0"/>
              <a:t>开源网络性能监控工具的应用 </a:t>
            </a:r>
          </a:p>
          <a:p>
            <a:r>
              <a:rPr lang="zh-CN" altLang="en-US" dirty="0"/>
              <a:t>使用</a:t>
            </a:r>
            <a:r>
              <a:rPr lang="en-US" altLang="zh-CN" dirty="0"/>
              <a:t>Spotlight</a:t>
            </a:r>
            <a:r>
              <a:rPr lang="zh-CN" altLang="en-US" dirty="0"/>
              <a:t>监控操作系统</a:t>
            </a:r>
            <a:endParaRPr lang="en-US" altLang="zh-CN" dirty="0"/>
          </a:p>
        </p:txBody>
      </p:sp>
    </p:spTree>
    <p:extLst>
      <p:ext uri="{BB962C8B-B14F-4D97-AF65-F5344CB8AC3E}">
        <p14:creationId xmlns:p14="http://schemas.microsoft.com/office/powerpoint/2010/main" val="18057566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85668"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95536" y="4366845"/>
            <a:ext cx="8178058" cy="646331"/>
          </a:xfrm>
          <a:prstGeom prst="rect">
            <a:avLst/>
          </a:prstGeom>
        </p:spPr>
        <p:txBody>
          <a:bodyPr wrap="square">
            <a:spAutoFit/>
          </a:bodyPr>
          <a:lstStyle/>
          <a:p>
            <a:r>
              <a:rPr lang="zh-CN" altLang="en-US" dirty="0"/>
              <a:t>将</a:t>
            </a:r>
            <a:r>
              <a:rPr lang="en-US" altLang="zh-CN" dirty="0"/>
              <a:t>top</a:t>
            </a:r>
            <a:r>
              <a:rPr lang="zh-CN" altLang="en-US" dirty="0"/>
              <a:t>的输出通过</a:t>
            </a:r>
            <a:r>
              <a:rPr lang="en-US" altLang="zh-CN" dirty="0"/>
              <a:t>faults</a:t>
            </a:r>
            <a:r>
              <a:rPr lang="zh-CN" altLang="en-US" dirty="0"/>
              <a:t>进行排序。我们可以看到</a:t>
            </a:r>
            <a:r>
              <a:rPr lang="en-US" altLang="zh-CN" dirty="0" err="1"/>
              <a:t>vmware</a:t>
            </a:r>
            <a:r>
              <a:rPr lang="zh-CN" altLang="en-US" dirty="0"/>
              <a:t>产生最多的</a:t>
            </a:r>
            <a:r>
              <a:rPr lang="en-US" altLang="zh-CN" dirty="0"/>
              <a:t>page faults</a:t>
            </a:r>
            <a:r>
              <a:rPr lang="zh-CN" altLang="en-US" dirty="0"/>
              <a:t>。也就是说它进行了大量的</a:t>
            </a:r>
            <a:r>
              <a:rPr lang="en-US" altLang="zh-CN" dirty="0"/>
              <a:t>IO</a:t>
            </a:r>
            <a:r>
              <a:rPr lang="zh-CN" altLang="en-US" dirty="0"/>
              <a:t>操作。</a:t>
            </a:r>
          </a:p>
        </p:txBody>
      </p:sp>
    </p:spTree>
    <p:extLst>
      <p:ext uri="{BB962C8B-B14F-4D97-AF65-F5344CB8AC3E}">
        <p14:creationId xmlns:p14="http://schemas.microsoft.com/office/powerpoint/2010/main" val="1758550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任何</a:t>
            </a:r>
            <a:r>
              <a:rPr lang="en-US" altLang="zh-CN" dirty="0"/>
              <a:t>I/O</a:t>
            </a:r>
            <a:r>
              <a:rPr lang="zh-CN" altLang="en-US" dirty="0"/>
              <a:t>操作都需要一定的时间，而且这些时间对于硬盘来说是确定的，它包含磁盘旋转的延时</a:t>
            </a:r>
            <a:r>
              <a:rPr lang="en-US" altLang="zh-CN" dirty="0"/>
              <a:t>RD</a:t>
            </a:r>
            <a:r>
              <a:rPr lang="zh-CN" altLang="en-US" dirty="0"/>
              <a:t>（</a:t>
            </a:r>
            <a:r>
              <a:rPr lang="en-US" altLang="zh-CN" dirty="0"/>
              <a:t>rotation delay</a:t>
            </a:r>
            <a:r>
              <a:rPr lang="zh-CN" altLang="en-US" dirty="0"/>
              <a:t>）和磁头搜索时间</a:t>
            </a:r>
            <a:r>
              <a:rPr lang="en-US" altLang="zh-CN" dirty="0"/>
              <a:t>DS</a:t>
            </a:r>
            <a:r>
              <a:rPr lang="zh-CN" altLang="en-US" dirty="0"/>
              <a:t>（</a:t>
            </a:r>
            <a:r>
              <a:rPr lang="en-US" altLang="zh-CN" dirty="0"/>
              <a:t>disk seek</a:t>
            </a:r>
            <a:r>
              <a:rPr lang="zh-CN" altLang="en-US" dirty="0" smtClean="0"/>
              <a:t>）。</a:t>
            </a:r>
            <a:endParaRPr lang="en-US" altLang="zh-CN" dirty="0" smtClean="0"/>
          </a:p>
          <a:p>
            <a:r>
              <a:rPr lang="en-US" altLang="zh-CN" dirty="0" smtClean="0"/>
              <a:t>RD</a:t>
            </a:r>
            <a:r>
              <a:rPr lang="zh-CN" altLang="en-US" dirty="0"/>
              <a:t>由磁盘转速（</a:t>
            </a:r>
            <a:r>
              <a:rPr lang="en-US" altLang="zh-CN" dirty="0"/>
              <a:t>RPM</a:t>
            </a:r>
            <a:r>
              <a:rPr lang="zh-CN" altLang="en-US" dirty="0"/>
              <a:t>）决定。</a:t>
            </a:r>
            <a:r>
              <a:rPr lang="en-US" altLang="zh-CN" dirty="0"/>
              <a:t>RD</a:t>
            </a:r>
            <a:r>
              <a:rPr lang="zh-CN" altLang="en-US" dirty="0"/>
              <a:t>是磁盘旋转一周所需时间的一半。如</a:t>
            </a:r>
            <a:r>
              <a:rPr lang="en-US" altLang="zh-CN" dirty="0"/>
              <a:t>RPM</a:t>
            </a:r>
            <a:r>
              <a:rPr lang="zh-CN" altLang="en-US" dirty="0"/>
              <a:t>为</a:t>
            </a:r>
            <a:r>
              <a:rPr lang="en-US" altLang="zh-CN" dirty="0" smtClean="0"/>
              <a:t>10000</a:t>
            </a:r>
            <a:r>
              <a:rPr lang="zh-CN" altLang="en-US" dirty="0" smtClean="0"/>
              <a:t>（</a:t>
            </a:r>
            <a:r>
              <a:rPr lang="en-US" altLang="zh-CN" dirty="0" smtClean="0"/>
              <a:t>1</a:t>
            </a:r>
            <a:r>
              <a:rPr lang="zh-CN" altLang="en-US" dirty="0" smtClean="0"/>
              <a:t>分钟转</a:t>
            </a:r>
            <a:r>
              <a:rPr lang="en-US" altLang="zh-CN" dirty="0" smtClean="0"/>
              <a:t>1</a:t>
            </a:r>
            <a:r>
              <a:rPr lang="zh-CN" altLang="en-US" dirty="0" smtClean="0"/>
              <a:t>万次）</a:t>
            </a:r>
            <a:r>
              <a:rPr lang="en-US" altLang="zh-CN" dirty="0" smtClean="0"/>
              <a:t>.</a:t>
            </a:r>
            <a:r>
              <a:rPr lang="zh-CN" altLang="en-US" dirty="0" smtClean="0"/>
              <a:t> </a:t>
            </a:r>
            <a:r>
              <a:rPr lang="en-US" altLang="zh-CN" dirty="0" smtClean="0"/>
              <a:t>RPS=RPM/60=166</a:t>
            </a:r>
            <a:r>
              <a:rPr lang="zh-CN" altLang="en-US" dirty="0" smtClean="0"/>
              <a:t>（</a:t>
            </a:r>
            <a:r>
              <a:rPr lang="en-US" altLang="zh-CN" dirty="0" smtClean="0"/>
              <a:t>1</a:t>
            </a:r>
            <a:r>
              <a:rPr lang="zh-CN" altLang="en-US" dirty="0" smtClean="0"/>
              <a:t>秒转</a:t>
            </a:r>
            <a:r>
              <a:rPr lang="en-US" altLang="zh-CN" dirty="0" smtClean="0"/>
              <a:t>166</a:t>
            </a:r>
            <a:r>
              <a:rPr lang="zh-CN" altLang="en-US" dirty="0" smtClean="0"/>
              <a:t>次）。</a:t>
            </a:r>
            <a:r>
              <a:rPr lang="en-US" altLang="zh-CN" dirty="0" smtClean="0"/>
              <a:t>1/166=0.0006=6ms</a:t>
            </a:r>
            <a:r>
              <a:rPr lang="zh-CN" altLang="en-US" dirty="0" smtClean="0"/>
              <a:t> （磁</a:t>
            </a:r>
            <a:r>
              <a:rPr lang="zh-CN" altLang="en-US" dirty="0"/>
              <a:t>盘旋转一周要</a:t>
            </a:r>
            <a:r>
              <a:rPr lang="en-US" altLang="zh-CN" dirty="0"/>
              <a:t>6</a:t>
            </a:r>
            <a:r>
              <a:rPr lang="zh-CN" altLang="en-US" dirty="0"/>
              <a:t>毫</a:t>
            </a:r>
            <a:r>
              <a:rPr lang="zh-CN" altLang="en-US" dirty="0" smtClean="0"/>
              <a:t>秒）。</a:t>
            </a:r>
            <a:r>
              <a:rPr lang="en-US" altLang="zh-CN" b="1" dirty="0" smtClean="0"/>
              <a:t>RD=6ms/2=3ms</a:t>
            </a:r>
            <a:endParaRPr lang="en-US" altLang="zh-CN" b="1" dirty="0"/>
          </a:p>
          <a:p>
            <a:r>
              <a:rPr lang="zh-CN" altLang="en-US" dirty="0"/>
              <a:t>磁盘平均搜索时间是</a:t>
            </a:r>
            <a:r>
              <a:rPr lang="en-US" altLang="zh-CN" dirty="0"/>
              <a:t>3ms</a:t>
            </a:r>
            <a:r>
              <a:rPr lang="zh-CN" altLang="en-US" dirty="0"/>
              <a:t>，数据传输的平均延时是</a:t>
            </a:r>
            <a:r>
              <a:rPr lang="en-US" altLang="zh-CN" dirty="0"/>
              <a:t>2ms</a:t>
            </a:r>
            <a:r>
              <a:rPr lang="zh-CN" altLang="en-US" dirty="0"/>
              <a:t>，这样一次</a:t>
            </a:r>
            <a:r>
              <a:rPr lang="en-US" altLang="zh-CN" dirty="0"/>
              <a:t>I/O</a:t>
            </a:r>
            <a:r>
              <a:rPr lang="zh-CN" altLang="en-US" dirty="0"/>
              <a:t>操作的平均时间是</a:t>
            </a:r>
            <a:r>
              <a:rPr lang="zh-CN" altLang="en-US" dirty="0" smtClean="0"/>
              <a:t>：</a:t>
            </a:r>
            <a:r>
              <a:rPr lang="en-US" altLang="zh-CN" dirty="0" smtClean="0"/>
              <a:t>3ms+3ms+2ms=8ms</a:t>
            </a:r>
            <a:endParaRPr lang="en-US" altLang="zh-CN" dirty="0"/>
          </a:p>
          <a:p>
            <a:r>
              <a:rPr lang="en-US" altLang="zh-CN" b="1" dirty="0"/>
              <a:t>IOPS=1000/8=125 </a:t>
            </a:r>
            <a:r>
              <a:rPr lang="zh-CN" altLang="en-US" dirty="0"/>
              <a:t>这块磁盘的每秒</a:t>
            </a:r>
            <a:r>
              <a:rPr lang="en-US" altLang="zh-CN" dirty="0"/>
              <a:t>IO</a:t>
            </a:r>
            <a:r>
              <a:rPr lang="zh-CN" altLang="en-US" dirty="0"/>
              <a:t>数（</a:t>
            </a:r>
            <a:r>
              <a:rPr lang="en-US" altLang="zh-CN" dirty="0"/>
              <a:t>IOPS</a:t>
            </a:r>
            <a:r>
              <a:rPr lang="zh-CN" altLang="en-US" dirty="0"/>
              <a:t>）为</a:t>
            </a:r>
            <a:r>
              <a:rPr lang="en-US" altLang="zh-CN" b="1" dirty="0"/>
              <a:t>125</a:t>
            </a:r>
            <a:r>
              <a:rPr lang="zh-CN" altLang="en-US" dirty="0"/>
              <a:t>。所以对于</a:t>
            </a:r>
            <a:r>
              <a:rPr lang="en-US" altLang="zh-CN" dirty="0"/>
              <a:t>10000RPM</a:t>
            </a:r>
            <a:r>
              <a:rPr lang="zh-CN" altLang="en-US" dirty="0"/>
              <a:t>的磁盘来说它所能承受的</a:t>
            </a:r>
            <a:r>
              <a:rPr lang="en-US" altLang="zh-CN" dirty="0"/>
              <a:t>IO</a:t>
            </a:r>
            <a:r>
              <a:rPr lang="zh-CN" altLang="en-US" dirty="0"/>
              <a:t>操作在</a:t>
            </a:r>
            <a:r>
              <a:rPr lang="en-US" altLang="zh-CN" dirty="0"/>
              <a:t>IOPS</a:t>
            </a:r>
            <a:r>
              <a:rPr lang="zh-CN" altLang="en-US" dirty="0"/>
              <a:t>在</a:t>
            </a:r>
            <a:r>
              <a:rPr lang="en-US" altLang="zh-CN" dirty="0"/>
              <a:t>120</a:t>
            </a:r>
            <a:r>
              <a:rPr lang="zh-CN" altLang="en-US" dirty="0"/>
              <a:t>～</a:t>
            </a:r>
            <a:r>
              <a:rPr lang="en-US" altLang="zh-CN" dirty="0"/>
              <a:t>150</a:t>
            </a:r>
            <a:r>
              <a:rPr lang="zh-CN" altLang="en-US" dirty="0"/>
              <a:t>之间。如果系统的</a:t>
            </a:r>
            <a:r>
              <a:rPr lang="en-US" altLang="zh-CN" dirty="0"/>
              <a:t>I/O</a:t>
            </a:r>
            <a:r>
              <a:rPr lang="zh-CN" altLang="en-US" dirty="0"/>
              <a:t>请求超过这个值，就会使磁盘成为系统的瓶颈。</a:t>
            </a:r>
          </a:p>
        </p:txBody>
      </p:sp>
    </p:spTree>
    <p:extLst>
      <p:ext uri="{BB962C8B-B14F-4D97-AF65-F5344CB8AC3E}">
        <p14:creationId xmlns:p14="http://schemas.microsoft.com/office/powerpoint/2010/main" val="2267913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a:t>
            </a:r>
            <a:r>
              <a:rPr lang="en-US" altLang="zh-CN" dirty="0" smtClean="0"/>
              <a:t>I/O</a:t>
            </a:r>
            <a:r>
              <a:rPr lang="zh-CN" altLang="en-US" dirty="0" smtClean="0"/>
              <a:t> </a:t>
            </a:r>
            <a:r>
              <a:rPr lang="en-US" altLang="zh-CN" dirty="0" smtClean="0"/>
              <a:t>vs.</a:t>
            </a:r>
            <a:r>
              <a:rPr lang="zh-CN" altLang="en-US" dirty="0"/>
              <a:t>随机</a:t>
            </a:r>
            <a:r>
              <a:rPr lang="en-US" altLang="zh-CN" dirty="0"/>
              <a:t>I/O</a:t>
            </a:r>
            <a:endParaRPr lang="zh-CN" altLang="en-US" dirty="0"/>
          </a:p>
        </p:txBody>
      </p:sp>
      <p:sp>
        <p:nvSpPr>
          <p:cNvPr id="3" name="内容占位符 2"/>
          <p:cNvSpPr>
            <a:spLocks noGrp="1"/>
          </p:cNvSpPr>
          <p:nvPr>
            <p:ph idx="1"/>
          </p:nvPr>
        </p:nvSpPr>
        <p:spPr/>
        <p:txBody>
          <a:bodyPr>
            <a:normAutofit/>
          </a:bodyPr>
          <a:lstStyle/>
          <a:p>
            <a:r>
              <a:rPr lang="zh-CN" altLang="en-US" dirty="0" smtClean="0"/>
              <a:t>连续</a:t>
            </a:r>
            <a:r>
              <a:rPr lang="en-US" altLang="zh-CN" dirty="0" smtClean="0"/>
              <a:t>I/O</a:t>
            </a:r>
            <a:r>
              <a:rPr lang="zh-CN" altLang="en-US" dirty="0" smtClean="0"/>
              <a:t>常常出现在企业级数据库这样的应用中，需要连续的读取大量数据。这种系统的性能依靠它读取和移动数据的大小和快慢。我们用</a:t>
            </a:r>
            <a:r>
              <a:rPr lang="en-US" altLang="zh-CN" dirty="0" err="1" smtClean="0"/>
              <a:t>iostat</a:t>
            </a:r>
            <a:r>
              <a:rPr lang="zh-CN" altLang="en-US" dirty="0" smtClean="0"/>
              <a:t>来监控，会发现</a:t>
            </a:r>
            <a:r>
              <a:rPr lang="en-US" altLang="zh-CN" dirty="0" err="1" smtClean="0"/>
              <a:t>rKB</a:t>
            </a:r>
            <a:r>
              <a:rPr lang="en-US" altLang="zh-CN" dirty="0" smtClean="0"/>
              <a:t>/s</a:t>
            </a:r>
            <a:r>
              <a:rPr lang="zh-CN" altLang="en-US" dirty="0" smtClean="0"/>
              <a:t>和</a:t>
            </a:r>
            <a:r>
              <a:rPr lang="en-US" altLang="zh-CN" dirty="0" err="1" smtClean="0"/>
              <a:t>wKB</a:t>
            </a:r>
            <a:r>
              <a:rPr lang="en-US" altLang="zh-CN" dirty="0" smtClean="0"/>
              <a:t>/s</a:t>
            </a:r>
            <a:r>
              <a:rPr lang="zh-CN" altLang="en-US" dirty="0" smtClean="0"/>
              <a:t>会很高。</a:t>
            </a:r>
            <a:endParaRPr lang="zh-CN" altLang="en-US" dirty="0"/>
          </a:p>
        </p:txBody>
      </p:sp>
      <p:sp>
        <p:nvSpPr>
          <p:cNvPr id="4" name="矩形 3"/>
          <p:cNvSpPr/>
          <p:nvPr/>
        </p:nvSpPr>
        <p:spPr>
          <a:xfrm>
            <a:off x="0" y="3668831"/>
            <a:ext cx="9144000" cy="584775"/>
          </a:xfrm>
          <a:prstGeom prst="rect">
            <a:avLst/>
          </a:prstGeom>
        </p:spPr>
        <p:txBody>
          <a:bodyPr wrap="square">
            <a:spAutoFit/>
          </a:bodyPr>
          <a:lstStyle/>
          <a:p>
            <a:r>
              <a:rPr lang="en-US" altLang="zh-CN" sz="1600" dirty="0"/>
              <a:t>Device: </a:t>
            </a:r>
            <a:r>
              <a:rPr lang="en-US" altLang="zh-CN" sz="1600" dirty="0" err="1"/>
              <a:t>rrqm</a:t>
            </a:r>
            <a:r>
              <a:rPr lang="en-US" altLang="zh-CN" sz="1600" dirty="0"/>
              <a:t>/s </a:t>
            </a:r>
            <a:r>
              <a:rPr lang="en-US" altLang="zh-CN" sz="1600" dirty="0" err="1"/>
              <a:t>wrqm</a:t>
            </a:r>
            <a:r>
              <a:rPr lang="en-US" altLang="zh-CN" sz="1600" dirty="0"/>
              <a:t>/s </a:t>
            </a:r>
            <a:r>
              <a:rPr lang="zh-CN" altLang="en-US" sz="1600" dirty="0" smtClean="0"/>
              <a:t> </a:t>
            </a:r>
            <a:r>
              <a:rPr lang="en-US" altLang="zh-CN" sz="1600" dirty="0" smtClean="0"/>
              <a:t>r/s </a:t>
            </a:r>
            <a:r>
              <a:rPr lang="zh-CN" altLang="en-US" sz="1600" dirty="0" smtClean="0"/>
              <a:t>   </a:t>
            </a:r>
            <a:r>
              <a:rPr lang="en-US" altLang="zh-CN" sz="1600" dirty="0" smtClean="0"/>
              <a:t>w/s </a:t>
            </a:r>
            <a:r>
              <a:rPr lang="zh-CN" altLang="en-US" sz="1600" dirty="0" smtClean="0"/>
              <a:t>     </a:t>
            </a:r>
            <a:r>
              <a:rPr lang="en-US" altLang="zh-CN" sz="1600" dirty="0" err="1" smtClean="0"/>
              <a:t>rsec</a:t>
            </a:r>
            <a:r>
              <a:rPr lang="en-US" altLang="zh-CN" sz="1600" dirty="0" smtClean="0"/>
              <a:t>/s </a:t>
            </a:r>
            <a:r>
              <a:rPr lang="en-US" altLang="zh-CN" sz="1600" dirty="0" err="1"/>
              <a:t>wsec</a:t>
            </a:r>
            <a:r>
              <a:rPr lang="en-US" altLang="zh-CN" sz="1600" dirty="0"/>
              <a:t>/s </a:t>
            </a:r>
            <a:r>
              <a:rPr lang="zh-CN" altLang="en-US" sz="1600" dirty="0" smtClean="0"/>
              <a:t>      </a:t>
            </a:r>
            <a:r>
              <a:rPr lang="en-US" altLang="zh-CN" sz="1600" dirty="0" err="1" smtClean="0"/>
              <a:t>rkB</a:t>
            </a:r>
            <a:r>
              <a:rPr lang="en-US" altLang="zh-CN" sz="1600" dirty="0" smtClean="0"/>
              <a:t>/s </a:t>
            </a:r>
            <a:r>
              <a:rPr lang="en-US" altLang="zh-CN" sz="1600" dirty="0" err="1"/>
              <a:t>wkB</a:t>
            </a:r>
            <a:r>
              <a:rPr lang="en-US" altLang="zh-CN" sz="1600" dirty="0"/>
              <a:t>/s </a:t>
            </a:r>
            <a:r>
              <a:rPr lang="zh-CN" altLang="en-US" sz="1600" dirty="0" smtClean="0"/>
              <a:t>    </a:t>
            </a:r>
            <a:r>
              <a:rPr lang="en-US" altLang="zh-CN" sz="1600" dirty="0" err="1" smtClean="0"/>
              <a:t>avgrq-sz</a:t>
            </a:r>
            <a:r>
              <a:rPr lang="en-US" altLang="zh-CN" sz="1600" dirty="0" smtClean="0"/>
              <a:t> </a:t>
            </a:r>
            <a:r>
              <a:rPr lang="en-US" altLang="zh-CN" sz="1600" dirty="0" err="1"/>
              <a:t>avgqu-sz</a:t>
            </a:r>
            <a:r>
              <a:rPr lang="en-US" altLang="zh-CN" sz="1600" dirty="0"/>
              <a:t> await </a:t>
            </a:r>
            <a:r>
              <a:rPr lang="zh-CN" altLang="en-US" sz="1600" dirty="0" smtClean="0"/>
              <a:t>   </a:t>
            </a:r>
            <a:r>
              <a:rPr lang="en-US" altLang="zh-CN" sz="1600" dirty="0" err="1" smtClean="0"/>
              <a:t>svctm</a:t>
            </a:r>
            <a:r>
              <a:rPr lang="en-US" altLang="zh-CN" sz="1600" dirty="0" smtClean="0"/>
              <a:t> </a:t>
            </a:r>
            <a:r>
              <a:rPr lang="en-US" altLang="zh-CN" sz="1600" dirty="0"/>
              <a:t>%</a:t>
            </a:r>
            <a:r>
              <a:rPr lang="en-US" altLang="zh-CN" sz="1600" dirty="0" err="1"/>
              <a:t>util</a:t>
            </a:r>
            <a:endParaRPr lang="en-US" altLang="zh-CN" sz="1600" dirty="0"/>
          </a:p>
          <a:p>
            <a:r>
              <a:rPr lang="en-US" altLang="zh-CN" sz="1600" dirty="0"/>
              <a:t>/</a:t>
            </a:r>
            <a:r>
              <a:rPr lang="en-US" altLang="zh-CN" sz="1600" dirty="0" err="1"/>
              <a:t>dev</a:t>
            </a:r>
            <a:r>
              <a:rPr lang="en-US" altLang="zh-CN" sz="1600" dirty="0"/>
              <a:t>/</a:t>
            </a:r>
            <a:r>
              <a:rPr lang="en-US" altLang="zh-CN" sz="1600" dirty="0" err="1"/>
              <a:t>sda</a:t>
            </a:r>
            <a:r>
              <a:rPr lang="en-US" altLang="zh-CN" sz="1600" dirty="0"/>
              <a:t> 0.00 12891.43 0.00 </a:t>
            </a:r>
            <a:r>
              <a:rPr lang="en-US" altLang="zh-CN" sz="1600" b="1" dirty="0"/>
              <a:t>105.71</a:t>
            </a:r>
            <a:r>
              <a:rPr lang="en-US" altLang="zh-CN" sz="1600" dirty="0"/>
              <a:t> 0.00 </a:t>
            </a:r>
            <a:r>
              <a:rPr lang="zh-CN" altLang="en-US" sz="1600" dirty="0" smtClean="0"/>
              <a:t> </a:t>
            </a:r>
            <a:r>
              <a:rPr lang="en-US" altLang="zh-CN" sz="1600" dirty="0" smtClean="0"/>
              <a:t>106080.00 </a:t>
            </a:r>
            <a:r>
              <a:rPr lang="en-US" altLang="zh-CN" sz="1600" dirty="0"/>
              <a:t>0.00 </a:t>
            </a:r>
            <a:r>
              <a:rPr lang="en-US" altLang="zh-CN" sz="1600" b="1" dirty="0"/>
              <a:t>53040.00</a:t>
            </a:r>
            <a:r>
              <a:rPr lang="en-US" altLang="zh-CN" sz="1600" dirty="0"/>
              <a:t> 1003.46 1099.43 3442.43 26.49 280.00</a:t>
            </a:r>
            <a:endParaRPr lang="zh-CN" altLang="en-US" sz="1600" dirty="0"/>
          </a:p>
        </p:txBody>
      </p:sp>
      <p:sp>
        <p:nvSpPr>
          <p:cNvPr id="5" name="矩形 4"/>
          <p:cNvSpPr/>
          <p:nvPr/>
        </p:nvSpPr>
        <p:spPr>
          <a:xfrm>
            <a:off x="569346" y="4869160"/>
            <a:ext cx="8112811" cy="369332"/>
          </a:xfrm>
          <a:prstGeom prst="rect">
            <a:avLst/>
          </a:prstGeom>
        </p:spPr>
        <p:txBody>
          <a:bodyPr wrap="square">
            <a:spAutoFit/>
          </a:bodyPr>
          <a:lstStyle/>
          <a:p>
            <a:r>
              <a:rPr lang="zh-CN" altLang="en-US" dirty="0"/>
              <a:t>从输出我们看到</a:t>
            </a:r>
            <a:r>
              <a:rPr lang="en-US" altLang="zh-CN" dirty="0"/>
              <a:t>w/s=105,wKB/s=53040.</a:t>
            </a:r>
            <a:r>
              <a:rPr lang="zh-CN" altLang="en-US" dirty="0"/>
              <a:t>所以</a:t>
            </a:r>
            <a:r>
              <a:rPr lang="en-US" altLang="zh-CN" dirty="0"/>
              <a:t>53040/105=505KB per I/O.</a:t>
            </a:r>
            <a:endParaRPr lang="zh-CN" altLang="en-US" dirty="0"/>
          </a:p>
        </p:txBody>
      </p:sp>
    </p:spTree>
    <p:extLst>
      <p:ext uri="{BB962C8B-B14F-4D97-AF65-F5344CB8AC3E}">
        <p14:creationId xmlns:p14="http://schemas.microsoft.com/office/powerpoint/2010/main" val="3841848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a:t>
            </a:r>
            <a:r>
              <a:rPr lang="en-US" altLang="zh-CN" dirty="0"/>
              <a:t>I/O</a:t>
            </a:r>
            <a:r>
              <a:rPr lang="zh-CN" altLang="en-US" dirty="0"/>
              <a:t> </a:t>
            </a:r>
            <a:r>
              <a:rPr lang="en-US" altLang="zh-CN" dirty="0"/>
              <a:t>vs.</a:t>
            </a:r>
            <a:r>
              <a:rPr lang="zh-CN" altLang="en-US" dirty="0"/>
              <a:t>随机</a:t>
            </a:r>
            <a:r>
              <a:rPr lang="en-US" altLang="zh-CN" dirty="0"/>
              <a:t>I/O</a:t>
            </a:r>
            <a:endParaRPr lang="zh-CN" altLang="en-US" dirty="0"/>
          </a:p>
        </p:txBody>
      </p:sp>
      <p:sp>
        <p:nvSpPr>
          <p:cNvPr id="3" name="内容占位符 2"/>
          <p:cNvSpPr>
            <a:spLocks noGrp="1"/>
          </p:cNvSpPr>
          <p:nvPr>
            <p:ph idx="1"/>
          </p:nvPr>
        </p:nvSpPr>
        <p:spPr/>
        <p:txBody>
          <a:bodyPr>
            <a:normAutofit/>
          </a:bodyPr>
          <a:lstStyle/>
          <a:p>
            <a:r>
              <a:rPr lang="zh-CN" altLang="en-US" dirty="0"/>
              <a:t>对于随机</a:t>
            </a:r>
            <a:r>
              <a:rPr lang="en-US" altLang="zh-CN" dirty="0"/>
              <a:t>I/O</a:t>
            </a:r>
            <a:r>
              <a:rPr lang="zh-CN" altLang="en-US" dirty="0"/>
              <a:t>的系统来说性能的关注点不在搜传输数据的大小和速度，而是在磁盘的</a:t>
            </a:r>
            <a:r>
              <a:rPr lang="en-US" altLang="zh-CN" dirty="0"/>
              <a:t>IOPS</a:t>
            </a:r>
            <a:r>
              <a:rPr lang="zh-CN" altLang="en-US" dirty="0"/>
              <a:t>。这类系统的</a:t>
            </a:r>
            <a:r>
              <a:rPr lang="en-US" altLang="zh-CN" dirty="0"/>
              <a:t>I/O</a:t>
            </a:r>
            <a:r>
              <a:rPr lang="zh-CN" altLang="en-US" dirty="0"/>
              <a:t>请求比较小但是数量很大，如</a:t>
            </a:r>
            <a:r>
              <a:rPr lang="en-US" altLang="zh-CN" dirty="0"/>
              <a:t>Web</a:t>
            </a:r>
            <a:r>
              <a:rPr lang="zh-CN" altLang="en-US" dirty="0"/>
              <a:t>服务器和</a:t>
            </a:r>
            <a:r>
              <a:rPr lang="en-US" altLang="zh-CN" dirty="0"/>
              <a:t>Mail</a:t>
            </a:r>
            <a:r>
              <a:rPr lang="zh-CN" altLang="en-US" dirty="0"/>
              <a:t>服务器。他们的性能主要依赖每秒钟可处理的请求数</a:t>
            </a:r>
            <a:r>
              <a:rPr lang="zh-CN" altLang="en-US" dirty="0" smtClean="0"/>
              <a:t>：</a:t>
            </a:r>
            <a:endParaRPr lang="zh-CN" altLang="en-US" dirty="0"/>
          </a:p>
        </p:txBody>
      </p:sp>
      <p:sp>
        <p:nvSpPr>
          <p:cNvPr id="4" name="矩形 3"/>
          <p:cNvSpPr/>
          <p:nvPr/>
        </p:nvSpPr>
        <p:spPr>
          <a:xfrm>
            <a:off x="75952" y="3573016"/>
            <a:ext cx="8960544" cy="584775"/>
          </a:xfrm>
          <a:prstGeom prst="rect">
            <a:avLst/>
          </a:prstGeom>
        </p:spPr>
        <p:txBody>
          <a:bodyPr wrap="square">
            <a:spAutoFit/>
          </a:bodyPr>
          <a:lstStyle/>
          <a:p>
            <a:r>
              <a:rPr lang="en-US" altLang="zh-CN" sz="1600" dirty="0"/>
              <a:t>Device: </a:t>
            </a:r>
            <a:r>
              <a:rPr lang="en-US" altLang="zh-CN" sz="1600" dirty="0" err="1"/>
              <a:t>rrqm</a:t>
            </a:r>
            <a:r>
              <a:rPr lang="en-US" altLang="zh-CN" sz="1600" dirty="0"/>
              <a:t>/s </a:t>
            </a:r>
            <a:r>
              <a:rPr lang="en-US" altLang="zh-CN" sz="1600" dirty="0" err="1"/>
              <a:t>wrqm</a:t>
            </a:r>
            <a:r>
              <a:rPr lang="en-US" altLang="zh-CN" sz="1600" dirty="0"/>
              <a:t>/s </a:t>
            </a:r>
            <a:r>
              <a:rPr lang="zh-CN" altLang="en-US" sz="1600" dirty="0" smtClean="0"/>
              <a:t> </a:t>
            </a:r>
            <a:r>
              <a:rPr lang="en-US" altLang="zh-CN" sz="1600" dirty="0" smtClean="0"/>
              <a:t>r/s </a:t>
            </a:r>
            <a:r>
              <a:rPr lang="zh-CN" altLang="en-US" sz="1600" dirty="0" smtClean="0"/>
              <a:t>  </a:t>
            </a:r>
            <a:r>
              <a:rPr lang="en-US" altLang="zh-CN" sz="1600" dirty="0" smtClean="0"/>
              <a:t>w/s </a:t>
            </a:r>
            <a:r>
              <a:rPr lang="zh-CN" altLang="en-US" sz="1600" dirty="0" smtClean="0"/>
              <a:t>    </a:t>
            </a:r>
            <a:r>
              <a:rPr lang="en-US" altLang="zh-CN" sz="1600" dirty="0" err="1" smtClean="0"/>
              <a:t>rsec</a:t>
            </a:r>
            <a:r>
              <a:rPr lang="en-US" altLang="zh-CN" sz="1600" dirty="0" smtClean="0"/>
              <a:t>/s </a:t>
            </a:r>
            <a:r>
              <a:rPr lang="en-US" altLang="zh-CN" sz="1600" dirty="0" err="1"/>
              <a:t>wsec</a:t>
            </a:r>
            <a:r>
              <a:rPr lang="en-US" altLang="zh-CN" sz="1600" dirty="0"/>
              <a:t>/s </a:t>
            </a:r>
            <a:r>
              <a:rPr lang="zh-CN" altLang="en-US" sz="1600" dirty="0" smtClean="0"/>
              <a:t>  </a:t>
            </a:r>
            <a:r>
              <a:rPr lang="en-US" altLang="zh-CN" sz="1600" dirty="0" err="1" smtClean="0"/>
              <a:t>rkB</a:t>
            </a:r>
            <a:r>
              <a:rPr lang="en-US" altLang="zh-CN" sz="1600" dirty="0" smtClean="0"/>
              <a:t>/s </a:t>
            </a:r>
            <a:r>
              <a:rPr lang="zh-CN" altLang="en-US" sz="1600" dirty="0" smtClean="0"/>
              <a:t> </a:t>
            </a:r>
            <a:r>
              <a:rPr lang="en-US" altLang="zh-CN" sz="1600" dirty="0" err="1" smtClean="0"/>
              <a:t>wkB</a:t>
            </a:r>
            <a:r>
              <a:rPr lang="en-US" altLang="zh-CN" sz="1600" dirty="0" smtClean="0"/>
              <a:t>/s </a:t>
            </a:r>
            <a:r>
              <a:rPr lang="zh-CN" altLang="en-US" sz="1600" dirty="0" smtClean="0"/>
              <a:t>  </a:t>
            </a:r>
            <a:r>
              <a:rPr lang="en-US" altLang="zh-CN" sz="1600" dirty="0" err="1" smtClean="0"/>
              <a:t>avgrq-sz</a:t>
            </a:r>
            <a:r>
              <a:rPr lang="en-US" altLang="zh-CN" sz="1600" dirty="0" smtClean="0"/>
              <a:t> </a:t>
            </a:r>
            <a:r>
              <a:rPr lang="en-US" altLang="zh-CN" sz="1600" dirty="0" err="1"/>
              <a:t>avgqu-sz</a:t>
            </a:r>
            <a:r>
              <a:rPr lang="en-US" altLang="zh-CN" sz="1600" dirty="0"/>
              <a:t> await </a:t>
            </a:r>
            <a:r>
              <a:rPr lang="en-US" altLang="zh-CN" sz="1600" dirty="0" err="1"/>
              <a:t>svctm</a:t>
            </a:r>
            <a:r>
              <a:rPr lang="en-US" altLang="zh-CN" sz="1600" dirty="0"/>
              <a:t> </a:t>
            </a:r>
            <a:r>
              <a:rPr lang="zh-CN" altLang="en-US" sz="1600" dirty="0" smtClean="0"/>
              <a:t> </a:t>
            </a:r>
            <a:r>
              <a:rPr lang="en-US" altLang="zh-CN" sz="1600" dirty="0" smtClean="0"/>
              <a:t>%</a:t>
            </a:r>
            <a:r>
              <a:rPr lang="en-US" altLang="zh-CN" sz="1600" dirty="0" err="1"/>
              <a:t>util</a:t>
            </a:r>
            <a:endParaRPr lang="en-US" altLang="zh-CN" sz="1600" dirty="0"/>
          </a:p>
          <a:p>
            <a:r>
              <a:rPr lang="en-US" altLang="zh-CN" sz="1600" dirty="0"/>
              <a:t>/</a:t>
            </a:r>
            <a:r>
              <a:rPr lang="en-US" altLang="zh-CN" sz="1600" dirty="0" err="1"/>
              <a:t>dev</a:t>
            </a:r>
            <a:r>
              <a:rPr lang="en-US" altLang="zh-CN" sz="1600" dirty="0"/>
              <a:t>/</a:t>
            </a:r>
            <a:r>
              <a:rPr lang="en-US" altLang="zh-CN" sz="1600" dirty="0" err="1"/>
              <a:t>sda</a:t>
            </a:r>
            <a:r>
              <a:rPr lang="en-US" altLang="zh-CN" sz="1600" dirty="0"/>
              <a:t> 0.00 </a:t>
            </a:r>
            <a:r>
              <a:rPr lang="zh-CN" altLang="en-US" sz="1600" dirty="0" smtClean="0"/>
              <a:t> </a:t>
            </a:r>
            <a:r>
              <a:rPr lang="en-US" altLang="zh-CN" sz="1600" dirty="0" smtClean="0"/>
              <a:t>633.67 </a:t>
            </a:r>
            <a:r>
              <a:rPr lang="zh-CN" altLang="en-US" sz="1600" dirty="0" smtClean="0"/>
              <a:t> </a:t>
            </a:r>
            <a:r>
              <a:rPr lang="en-US" altLang="zh-CN" sz="1600" dirty="0" smtClean="0"/>
              <a:t>3.06 </a:t>
            </a:r>
            <a:r>
              <a:rPr lang="en-US" altLang="zh-CN" sz="1600" b="1" dirty="0"/>
              <a:t>102.31</a:t>
            </a:r>
            <a:r>
              <a:rPr lang="en-US" altLang="zh-CN" sz="1600" dirty="0"/>
              <a:t> 24.49 5281.63 12.24 </a:t>
            </a:r>
            <a:r>
              <a:rPr lang="en-US" altLang="zh-CN" sz="1600" b="1" dirty="0"/>
              <a:t>2640.82</a:t>
            </a:r>
            <a:r>
              <a:rPr lang="en-US" altLang="zh-CN" sz="1600" dirty="0"/>
              <a:t> 288.89 73.67 </a:t>
            </a:r>
            <a:r>
              <a:rPr lang="zh-CN" altLang="en-US" sz="1600" dirty="0" smtClean="0"/>
              <a:t>   </a:t>
            </a:r>
            <a:r>
              <a:rPr lang="en-US" altLang="zh-CN" sz="1600" dirty="0" smtClean="0"/>
              <a:t>113.89 </a:t>
            </a:r>
            <a:r>
              <a:rPr lang="zh-CN" altLang="en-US" sz="1600" dirty="0" smtClean="0"/>
              <a:t> </a:t>
            </a:r>
            <a:r>
              <a:rPr lang="en-US" altLang="zh-CN" sz="1600" dirty="0" smtClean="0"/>
              <a:t>27.22 </a:t>
            </a:r>
            <a:r>
              <a:rPr lang="en-US" altLang="zh-CN" sz="1600" dirty="0"/>
              <a:t>50.00</a:t>
            </a:r>
            <a:endParaRPr lang="en-US" altLang="zh-CN" sz="1600" dirty="0"/>
          </a:p>
        </p:txBody>
      </p:sp>
      <p:sp>
        <p:nvSpPr>
          <p:cNvPr id="5" name="矩形 4"/>
          <p:cNvSpPr/>
          <p:nvPr/>
        </p:nvSpPr>
        <p:spPr>
          <a:xfrm>
            <a:off x="516158" y="4725144"/>
            <a:ext cx="7776864" cy="1477328"/>
          </a:xfrm>
          <a:prstGeom prst="rect">
            <a:avLst/>
          </a:prstGeom>
        </p:spPr>
        <p:txBody>
          <a:bodyPr wrap="square">
            <a:spAutoFit/>
          </a:bodyPr>
          <a:lstStyle/>
          <a:p>
            <a:r>
              <a:rPr lang="zh-CN" altLang="en-US" dirty="0"/>
              <a:t>从输出我们看到</a:t>
            </a:r>
            <a:r>
              <a:rPr lang="en-US" altLang="zh-CN" dirty="0"/>
              <a:t>w/s=102,wKB/s=2640.</a:t>
            </a:r>
            <a:r>
              <a:rPr lang="zh-CN" altLang="en-US" dirty="0"/>
              <a:t>所以</a:t>
            </a:r>
            <a:r>
              <a:rPr lang="en-US" altLang="zh-CN" dirty="0"/>
              <a:t>2640/102=23KB per I/O</a:t>
            </a:r>
            <a:r>
              <a:rPr lang="en-US" altLang="zh-CN" dirty="0" smtClean="0"/>
              <a:t>.</a:t>
            </a:r>
          </a:p>
          <a:p>
            <a:endParaRPr lang="en-US" altLang="zh-CN" dirty="0"/>
          </a:p>
          <a:p>
            <a:r>
              <a:rPr lang="zh-CN" altLang="en-US" dirty="0"/>
              <a:t>因此对于连续</a:t>
            </a:r>
            <a:r>
              <a:rPr lang="en-US" altLang="zh-CN" dirty="0"/>
              <a:t>I/O</a:t>
            </a:r>
            <a:r>
              <a:rPr lang="zh-CN" altLang="en-US" dirty="0"/>
              <a:t>系统来说我们要关注系统读取大量数据的能力即</a:t>
            </a:r>
            <a:r>
              <a:rPr lang="en-US" altLang="zh-CN" dirty="0"/>
              <a:t>KB per request</a:t>
            </a:r>
            <a:r>
              <a:rPr lang="en-US" altLang="zh-CN" dirty="0" smtClean="0"/>
              <a:t>.</a:t>
            </a:r>
          </a:p>
          <a:p>
            <a:r>
              <a:rPr lang="zh-CN" altLang="en-US" dirty="0" smtClean="0"/>
              <a:t>对</a:t>
            </a:r>
            <a:r>
              <a:rPr lang="zh-CN" altLang="en-US" dirty="0"/>
              <a:t>于随机</a:t>
            </a:r>
            <a:r>
              <a:rPr lang="en-US" altLang="zh-CN" dirty="0"/>
              <a:t>I/O</a:t>
            </a:r>
            <a:r>
              <a:rPr lang="zh-CN" altLang="en-US" dirty="0"/>
              <a:t>系统我们注重</a:t>
            </a:r>
            <a:r>
              <a:rPr lang="en-US" altLang="zh-CN" dirty="0"/>
              <a:t>IOPS</a:t>
            </a:r>
            <a:r>
              <a:rPr lang="zh-CN" altLang="en-US" dirty="0"/>
              <a:t>值</a:t>
            </a:r>
            <a:r>
              <a:rPr lang="en-US" altLang="zh-CN" dirty="0"/>
              <a:t>.</a:t>
            </a:r>
            <a:endParaRPr lang="zh-CN" altLang="en-US" dirty="0"/>
          </a:p>
        </p:txBody>
      </p:sp>
    </p:spTree>
    <p:extLst>
      <p:ext uri="{BB962C8B-B14F-4D97-AF65-F5344CB8AC3E}">
        <p14:creationId xmlns:p14="http://schemas.microsoft.com/office/powerpoint/2010/main" val="2203615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操作系统性能调</a:t>
            </a:r>
            <a:r>
              <a:rPr lang="zh-CN" altLang="en-US" dirty="0" smtClean="0"/>
              <a:t>优</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smtClean="0"/>
              <a:t>系统安装优化</a:t>
            </a:r>
            <a:endParaRPr lang="en-US" altLang="zh-CN" b="1" dirty="0" smtClean="0"/>
          </a:p>
          <a:p>
            <a:pPr lvl="1"/>
            <a:r>
              <a:rPr lang="en-US" altLang="zh-CN" dirty="0" smtClean="0"/>
              <a:t>RAID</a:t>
            </a:r>
          </a:p>
          <a:p>
            <a:pPr lvl="1"/>
            <a:r>
              <a:rPr lang="en-US" altLang="zh-CN" dirty="0" smtClean="0"/>
              <a:t>SWAP</a:t>
            </a:r>
            <a:r>
              <a:rPr lang="zh-CN" altLang="en-US" dirty="0" smtClean="0"/>
              <a:t>分区</a:t>
            </a:r>
            <a:endParaRPr lang="en-US" altLang="zh-CN" dirty="0" smtClean="0"/>
          </a:p>
          <a:p>
            <a:r>
              <a:rPr lang="zh-CN" altLang="zh-CN" b="1" dirty="0"/>
              <a:t>系统安装后的初步调整优化</a:t>
            </a:r>
          </a:p>
          <a:p>
            <a:pPr lvl="1"/>
            <a:r>
              <a:rPr lang="zh-CN" altLang="zh-CN" dirty="0"/>
              <a:t>检查系统是否正常</a:t>
            </a:r>
          </a:p>
          <a:p>
            <a:pPr lvl="1"/>
            <a:r>
              <a:rPr lang="zh-CN" altLang="zh-CN" dirty="0"/>
              <a:t>关闭不需要的服务</a:t>
            </a:r>
          </a:p>
          <a:p>
            <a:pPr lvl="1"/>
            <a:r>
              <a:rPr lang="zh-CN" altLang="zh-CN" dirty="0" smtClean="0"/>
              <a:t>对</a:t>
            </a:r>
            <a:r>
              <a:rPr lang="en-US" altLang="zh-CN" dirty="0" smtClean="0"/>
              <a:t>TCP/IP</a:t>
            </a:r>
            <a:r>
              <a:rPr lang="zh-CN" altLang="zh-CN" dirty="0" smtClean="0"/>
              <a:t>网络参数进行调整</a:t>
            </a:r>
            <a:endParaRPr lang="en-US" altLang="zh-CN" dirty="0" smtClean="0"/>
          </a:p>
          <a:p>
            <a:pPr marL="342900" lvl="1" indent="-342900">
              <a:buFont typeface="Arial" pitchFamily="34" charset="0"/>
              <a:buChar char="•"/>
            </a:pPr>
            <a:r>
              <a:rPr lang="zh-CN" altLang="zh-CN" sz="2400" b="1" dirty="0">
                <a:ea typeface="黑体" pitchFamily="2" charset="-122"/>
              </a:rPr>
              <a:t>内核参数优</a:t>
            </a:r>
            <a:r>
              <a:rPr lang="zh-CN" altLang="zh-CN" sz="2400" b="1" dirty="0" smtClean="0">
                <a:ea typeface="黑体" pitchFamily="2" charset="-122"/>
              </a:rPr>
              <a:t>化</a:t>
            </a:r>
            <a:endParaRPr lang="en-US" altLang="zh-CN" sz="2400" b="1" dirty="0" smtClean="0">
              <a:ea typeface="黑体" pitchFamily="2" charset="-122"/>
            </a:endParaRPr>
          </a:p>
          <a:p>
            <a:pPr lvl="1">
              <a:lnSpc>
                <a:spcPct val="160000"/>
              </a:lnSpc>
            </a:pPr>
            <a:r>
              <a:rPr lang="zh-CN" altLang="zh-CN" dirty="0"/>
              <a:t>针对</a:t>
            </a:r>
            <a:r>
              <a:rPr lang="en-US" altLang="zh-CN" dirty="0"/>
              <a:t>Web</a:t>
            </a:r>
            <a:r>
              <a:rPr lang="zh-CN" altLang="zh-CN" dirty="0"/>
              <a:t>服务器的网络参数优化</a:t>
            </a:r>
          </a:p>
          <a:p>
            <a:pPr lvl="1">
              <a:lnSpc>
                <a:spcPct val="160000"/>
              </a:lnSpc>
            </a:pPr>
            <a:r>
              <a:rPr lang="zh-CN" altLang="zh-CN" dirty="0"/>
              <a:t>针对数据库服务器的内核参数优化</a:t>
            </a:r>
          </a:p>
          <a:p>
            <a:pPr marL="342900" lvl="1" indent="-342900">
              <a:buFont typeface="Arial" pitchFamily="34" charset="0"/>
              <a:buChar char="•"/>
            </a:pPr>
            <a:endParaRPr lang="zh-CN" altLang="zh-CN" sz="2400" dirty="0">
              <a:ea typeface="黑体" pitchFamily="2" charset="-122"/>
            </a:endParaRPr>
          </a:p>
          <a:p>
            <a:pPr lvl="1"/>
            <a:endParaRPr lang="zh-CN" altLang="en-US" dirty="0"/>
          </a:p>
        </p:txBody>
      </p:sp>
    </p:spTree>
    <p:extLst>
      <p:ext uri="{BB962C8B-B14F-4D97-AF65-F5344CB8AC3E}">
        <p14:creationId xmlns:p14="http://schemas.microsoft.com/office/powerpoint/2010/main" val="3361590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IHS</a:t>
            </a:r>
            <a:r>
              <a:rPr lang="zh-CN" altLang="en-US" dirty="0"/>
              <a:t>服务器配置优化</a:t>
            </a:r>
          </a:p>
        </p:txBody>
      </p:sp>
      <p:sp>
        <p:nvSpPr>
          <p:cNvPr id="3" name="内容占位符 2"/>
          <p:cNvSpPr>
            <a:spLocks noGrp="1"/>
          </p:cNvSpPr>
          <p:nvPr>
            <p:ph idx="1"/>
          </p:nvPr>
        </p:nvSpPr>
        <p:spPr/>
        <p:txBody>
          <a:bodyPr/>
          <a:lstStyle/>
          <a:p>
            <a:r>
              <a:rPr lang="en-US" altLang="zh-CN" b="1" dirty="0"/>
              <a:t>MPM</a:t>
            </a:r>
            <a:r>
              <a:rPr lang="zh-CN" altLang="zh-CN" b="1" dirty="0"/>
              <a:t>对</a:t>
            </a:r>
            <a:r>
              <a:rPr lang="en-US" altLang="zh-CN" b="1" dirty="0"/>
              <a:t>Apache</a:t>
            </a:r>
            <a:r>
              <a:rPr lang="zh-CN" altLang="zh-CN" b="1" dirty="0"/>
              <a:t>性能的影</a:t>
            </a:r>
            <a:r>
              <a:rPr lang="zh-CN" altLang="zh-CN" b="1" dirty="0" smtClean="0"/>
              <a:t>响</a:t>
            </a:r>
            <a:endParaRPr lang="en-US" altLang="zh-CN" b="1" dirty="0" smtClean="0"/>
          </a:p>
          <a:p>
            <a:r>
              <a:rPr lang="zh-CN" altLang="zh-CN" b="1" dirty="0"/>
              <a:t>影响性能的配置</a:t>
            </a:r>
          </a:p>
          <a:p>
            <a:endParaRPr lang="zh-CN" altLang="zh-CN" b="1" dirty="0"/>
          </a:p>
          <a:p>
            <a:r>
              <a:rPr lang="zh-CN" altLang="zh-CN" b="1" dirty="0"/>
              <a:t>并发线程相关的设置</a:t>
            </a:r>
          </a:p>
          <a:p>
            <a:r>
              <a:rPr lang="zh-CN" altLang="en-US" b="1" dirty="0"/>
              <a:t>日志对性能的影</a:t>
            </a:r>
            <a:r>
              <a:rPr lang="zh-CN" altLang="en-US" b="1" dirty="0" smtClean="0"/>
              <a:t>响</a:t>
            </a:r>
            <a:endParaRPr lang="en-US" altLang="zh-CN" b="1" dirty="0" smtClean="0"/>
          </a:p>
          <a:p>
            <a:endParaRPr lang="zh-CN" altLang="en-US" b="1" dirty="0"/>
          </a:p>
          <a:p>
            <a:r>
              <a:rPr lang="zh-CN" altLang="zh-CN" dirty="0" smtClean="0"/>
              <a:t>压</a:t>
            </a:r>
            <a:r>
              <a:rPr lang="zh-CN" altLang="zh-CN" dirty="0"/>
              <a:t>缩</a:t>
            </a:r>
          </a:p>
          <a:p>
            <a:r>
              <a:rPr lang="en-US" altLang="zh-CN" dirty="0" err="1" smtClean="0"/>
              <a:t>mod_cache</a:t>
            </a:r>
            <a:endParaRPr lang="en-US" altLang="zh-CN" dirty="0" smtClean="0"/>
          </a:p>
        </p:txBody>
      </p:sp>
    </p:spTree>
    <p:extLst>
      <p:ext uri="{BB962C8B-B14F-4D97-AF65-F5344CB8AC3E}">
        <p14:creationId xmlns:p14="http://schemas.microsoft.com/office/powerpoint/2010/main" val="2499602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中间件性能分析与优化</a:t>
            </a:r>
          </a:p>
        </p:txBody>
      </p:sp>
      <p:sp>
        <p:nvSpPr>
          <p:cNvPr id="3" name="内容占位符 2"/>
          <p:cNvSpPr>
            <a:spLocks noGrp="1"/>
          </p:cNvSpPr>
          <p:nvPr>
            <p:ph idx="1"/>
          </p:nvPr>
        </p:nvSpPr>
        <p:spPr/>
        <p:txBody>
          <a:bodyPr>
            <a:normAutofit lnSpcReduction="10000"/>
          </a:bodyPr>
          <a:lstStyle/>
          <a:p>
            <a:r>
              <a:rPr lang="en-US" altLang="zh-CN" dirty="0" smtClean="0"/>
              <a:t>IHS</a:t>
            </a:r>
            <a:r>
              <a:rPr lang="zh-CN" altLang="en-US" dirty="0" smtClean="0"/>
              <a:t>优化</a:t>
            </a:r>
            <a:endParaRPr lang="en-US" altLang="zh-CN" dirty="0" smtClean="0"/>
          </a:p>
          <a:p>
            <a:r>
              <a:rPr lang="en-US" altLang="zh-CN" dirty="0" smtClean="0"/>
              <a:t>WAS</a:t>
            </a:r>
            <a:r>
              <a:rPr lang="zh-CN" altLang="en-US" dirty="0" smtClean="0"/>
              <a:t> </a:t>
            </a:r>
            <a:r>
              <a:rPr lang="en-US" altLang="zh-CN" dirty="0" smtClean="0"/>
              <a:t>Session</a:t>
            </a:r>
            <a:r>
              <a:rPr lang="zh-CN" altLang="en-US" dirty="0" smtClean="0"/>
              <a:t>优化</a:t>
            </a:r>
            <a:endParaRPr lang="en-US" altLang="zh-CN" dirty="0" smtClean="0"/>
          </a:p>
          <a:p>
            <a:pPr lvl="1"/>
            <a:r>
              <a:rPr lang="zh-CN" altLang="en-US" dirty="0"/>
              <a:t>内存中最大会话</a:t>
            </a:r>
            <a:r>
              <a:rPr lang="zh-CN" altLang="en-US" dirty="0" smtClean="0"/>
              <a:t>量</a:t>
            </a:r>
            <a:endParaRPr lang="en-US" altLang="zh-CN" dirty="0" smtClean="0"/>
          </a:p>
          <a:p>
            <a:pPr lvl="1"/>
            <a:r>
              <a:rPr lang="en-US" altLang="zh-CN" dirty="0"/>
              <a:t>Session</a:t>
            </a:r>
            <a:r>
              <a:rPr lang="zh-CN" altLang="en-US" dirty="0" smtClean="0"/>
              <a:t>超</a:t>
            </a:r>
            <a:r>
              <a:rPr lang="zh-CN" altLang="en-US" dirty="0"/>
              <a:t>时</a:t>
            </a:r>
            <a:endParaRPr lang="en-US" altLang="zh-CN" dirty="0" smtClean="0"/>
          </a:p>
          <a:p>
            <a:r>
              <a:rPr lang="en-US" altLang="zh-CN" dirty="0" smtClean="0"/>
              <a:t>WAS</a:t>
            </a:r>
            <a:r>
              <a:rPr lang="zh-CN" altLang="en-US" dirty="0" smtClean="0"/>
              <a:t>线程池优化</a:t>
            </a:r>
            <a:endParaRPr lang="en-US" altLang="zh-CN" dirty="0" smtClean="0"/>
          </a:p>
          <a:p>
            <a:r>
              <a:rPr lang="en-US" altLang="zh-CN" dirty="0" smtClean="0"/>
              <a:t>WAS</a:t>
            </a:r>
            <a:r>
              <a:rPr lang="zh-CN" altLang="en-US" dirty="0" smtClean="0"/>
              <a:t> </a:t>
            </a:r>
            <a:r>
              <a:rPr lang="en-US" altLang="zh-CN" dirty="0" smtClean="0"/>
              <a:t>JDBC</a:t>
            </a:r>
            <a:r>
              <a:rPr lang="zh-CN" altLang="en-US" dirty="0" smtClean="0"/>
              <a:t>连接池优化</a:t>
            </a:r>
            <a:endParaRPr lang="en-US" altLang="zh-CN" dirty="0"/>
          </a:p>
          <a:p>
            <a:pPr lvl="1"/>
            <a:r>
              <a:rPr lang="zh-CN" altLang="en-US" dirty="0" smtClean="0"/>
              <a:t>连接超时</a:t>
            </a:r>
            <a:endParaRPr lang="en-US" altLang="zh-CN" dirty="0" smtClean="0"/>
          </a:p>
          <a:p>
            <a:pPr lvl="1"/>
            <a:r>
              <a:rPr lang="zh-CN" altLang="en-US" dirty="0" smtClean="0"/>
              <a:t>最大连接数</a:t>
            </a:r>
            <a:endParaRPr lang="en-US" altLang="zh-CN" dirty="0" smtClean="0"/>
          </a:p>
          <a:p>
            <a:pPr lvl="1"/>
            <a:r>
              <a:rPr lang="zh-CN" altLang="en-US" dirty="0"/>
              <a:t>最小连接</a:t>
            </a:r>
            <a:r>
              <a:rPr lang="zh-CN" altLang="en-US" dirty="0" smtClean="0"/>
              <a:t>数</a:t>
            </a:r>
            <a:endParaRPr lang="en-US" altLang="zh-CN" dirty="0" smtClean="0"/>
          </a:p>
          <a:p>
            <a:r>
              <a:rPr lang="en-US" altLang="zh-CN" b="1" dirty="0" smtClean="0"/>
              <a:t>JVM</a:t>
            </a:r>
            <a:r>
              <a:rPr lang="zh-CN" altLang="en-US" b="1" dirty="0" smtClean="0"/>
              <a:t>性能分析与优化</a:t>
            </a:r>
            <a:endParaRPr lang="zh-CN" altLang="en-US" b="1" dirty="0"/>
          </a:p>
        </p:txBody>
      </p:sp>
    </p:spTree>
    <p:extLst>
      <p:ext uri="{BB962C8B-B14F-4D97-AF65-F5344CB8AC3E}">
        <p14:creationId xmlns:p14="http://schemas.microsoft.com/office/powerpoint/2010/main" val="1709210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AutoShape 7"/>
          <p:cNvSpPr>
            <a:spLocks noChangeArrowheads="1"/>
          </p:cNvSpPr>
          <p:nvPr/>
        </p:nvSpPr>
        <p:spPr bwMode="auto">
          <a:xfrm rot="-318816">
            <a:off x="1887538" y="4292600"/>
            <a:ext cx="214312" cy="303213"/>
          </a:xfrm>
          <a:prstGeom prst="parallelogram">
            <a:avLst>
              <a:gd name="adj" fmla="val 5632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Clr>
                <a:schemeClr val="accent2"/>
              </a:buClr>
              <a:buFont typeface="Wingdings" pitchFamily="2" charset="2"/>
              <a:buNone/>
            </a:pPr>
            <a:endParaRPr lang="zh-CN" altLang="en-US" sz="1400">
              <a:latin typeface="Trebuchet MS" pitchFamily="34" charset="0"/>
              <a:ea typeface="宋体" charset="-122"/>
            </a:endParaRPr>
          </a:p>
        </p:txBody>
      </p:sp>
      <p:sp>
        <p:nvSpPr>
          <p:cNvPr id="181251" name="Text Box 36"/>
          <p:cNvSpPr txBox="1">
            <a:spLocks noChangeArrowheads="1"/>
          </p:cNvSpPr>
          <p:nvPr/>
        </p:nvSpPr>
        <p:spPr bwMode="white">
          <a:xfrm>
            <a:off x="703263" y="3057525"/>
            <a:ext cx="1447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90000"/>
              </a:lnSpc>
              <a:buClr>
                <a:schemeClr val="accent2"/>
              </a:buClr>
              <a:buFont typeface="Wingdings" pitchFamily="2" charset="2"/>
              <a:buNone/>
            </a:pPr>
            <a:r>
              <a:rPr lang="zh-CN" altLang="en-US" sz="1400" b="1">
                <a:solidFill>
                  <a:schemeClr val="bg1"/>
                </a:solidFill>
                <a:latin typeface="宋体" charset="-122"/>
                <a:ea typeface="宋体" charset="-122"/>
              </a:rPr>
              <a:t>应用层攻击</a:t>
            </a:r>
          </a:p>
        </p:txBody>
      </p:sp>
      <p:sp>
        <p:nvSpPr>
          <p:cNvPr id="181252" name="Text Box 36"/>
          <p:cNvSpPr txBox="1">
            <a:spLocks noChangeArrowheads="1"/>
          </p:cNvSpPr>
          <p:nvPr/>
        </p:nvSpPr>
        <p:spPr bwMode="white">
          <a:xfrm>
            <a:off x="6872288" y="2773363"/>
            <a:ext cx="1447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90000"/>
              </a:lnSpc>
              <a:buClr>
                <a:schemeClr val="accent2"/>
              </a:buClr>
              <a:buFont typeface="Wingdings" pitchFamily="2" charset="2"/>
              <a:buNone/>
            </a:pPr>
            <a:r>
              <a:rPr lang="zh-CN" altLang="en-US" sz="1400" b="1">
                <a:solidFill>
                  <a:schemeClr val="bg1"/>
                </a:solidFill>
                <a:latin typeface="宋体" charset="-122"/>
                <a:ea typeface="宋体" charset="-122"/>
              </a:rPr>
              <a:t>数据库服务器</a:t>
            </a:r>
          </a:p>
        </p:txBody>
      </p:sp>
      <p:sp>
        <p:nvSpPr>
          <p:cNvPr id="181253" name="矩形 2"/>
          <p:cNvSpPr>
            <a:spLocks noChangeArrowheads="1"/>
          </p:cNvSpPr>
          <p:nvPr/>
        </p:nvSpPr>
        <p:spPr bwMode="auto">
          <a:xfrm>
            <a:off x="539750" y="404664"/>
            <a:ext cx="6332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t>JDBC</a:t>
            </a:r>
            <a:r>
              <a:rPr lang="zh-CN" altLang="en-US" sz="3200" dirty="0"/>
              <a:t>数据库连接典型问题分析</a:t>
            </a:r>
          </a:p>
        </p:txBody>
      </p:sp>
      <p:sp>
        <p:nvSpPr>
          <p:cNvPr id="181254" name="矩形 3"/>
          <p:cNvSpPr>
            <a:spLocks noChangeArrowheads="1"/>
          </p:cNvSpPr>
          <p:nvPr/>
        </p:nvSpPr>
        <p:spPr bwMode="auto">
          <a:xfrm>
            <a:off x="21092" y="1255827"/>
            <a:ext cx="5300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800100" lvl="1" indent="-342900">
              <a:lnSpc>
                <a:spcPct val="150000"/>
              </a:lnSpc>
              <a:buFont typeface="Arial" charset="0"/>
              <a:buChar char="•"/>
            </a:pPr>
            <a:r>
              <a:rPr lang="zh-CN" altLang="en-US" dirty="0"/>
              <a:t>某电网公司企业网站标准化系统</a:t>
            </a:r>
            <a:endParaRPr lang="en-US" altLang="zh-CN" dirty="0"/>
          </a:p>
        </p:txBody>
      </p:sp>
      <p:sp>
        <p:nvSpPr>
          <p:cNvPr id="181255" name="矩形 6"/>
          <p:cNvSpPr>
            <a:spLocks noChangeArrowheads="1"/>
          </p:cNvSpPr>
          <p:nvPr/>
        </p:nvSpPr>
        <p:spPr bwMode="auto">
          <a:xfrm>
            <a:off x="280946" y="1901939"/>
            <a:ext cx="85232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t>在</a:t>
            </a:r>
            <a:r>
              <a:rPr lang="en-US" altLang="zh-CN" sz="2000" dirty="0"/>
              <a:t>100</a:t>
            </a:r>
            <a:r>
              <a:rPr lang="zh-CN" altLang="zh-CN" sz="2000" dirty="0"/>
              <a:t>个并发用户压力下进行内网网站首页访问登录操作，发现该系统的应用服务器和数据库服务器连接异常，大量出现错误，测试软件报错信息如下：</a:t>
            </a:r>
            <a:endParaRPr lang="zh-CN" altLang="en-US" sz="2000" dirty="0"/>
          </a:p>
        </p:txBody>
      </p:sp>
      <p:sp>
        <p:nvSpPr>
          <p:cNvPr id="181256" name="矩形 8"/>
          <p:cNvSpPr>
            <a:spLocks noChangeArrowheads="1"/>
          </p:cNvSpPr>
          <p:nvPr/>
        </p:nvSpPr>
        <p:spPr bwMode="auto">
          <a:xfrm>
            <a:off x="336550" y="5589588"/>
            <a:ext cx="848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t>通过对分析，发现部分连接参数设置太小，对连接参数进行调整后，测试组对系统进行了再次测试，基本不存在连接失败的情况</a:t>
            </a:r>
            <a:r>
              <a:rPr lang="zh-CN" altLang="en-US" sz="2000" dirty="0"/>
              <a:t>。</a:t>
            </a:r>
          </a:p>
        </p:txBody>
      </p:sp>
      <p:pic>
        <p:nvPicPr>
          <p:cNvPr id="1812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4398963"/>
            <a:ext cx="91440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2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2915444"/>
            <a:ext cx="8824150" cy="136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368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AutoShape 7"/>
          <p:cNvSpPr>
            <a:spLocks noChangeArrowheads="1"/>
          </p:cNvSpPr>
          <p:nvPr/>
        </p:nvSpPr>
        <p:spPr bwMode="auto">
          <a:xfrm rot="-318816">
            <a:off x="1887538" y="4292600"/>
            <a:ext cx="214312" cy="303213"/>
          </a:xfrm>
          <a:prstGeom prst="parallelogram">
            <a:avLst>
              <a:gd name="adj" fmla="val 5632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Clr>
                <a:schemeClr val="accent2"/>
              </a:buClr>
              <a:buFont typeface="Wingdings" pitchFamily="2" charset="2"/>
              <a:buNone/>
            </a:pPr>
            <a:endParaRPr lang="zh-CN" altLang="en-US" sz="1400">
              <a:latin typeface="Trebuchet MS" pitchFamily="34" charset="0"/>
              <a:ea typeface="宋体" charset="-122"/>
            </a:endParaRPr>
          </a:p>
        </p:txBody>
      </p:sp>
      <p:sp>
        <p:nvSpPr>
          <p:cNvPr id="182275" name="Text Box 36"/>
          <p:cNvSpPr txBox="1">
            <a:spLocks noChangeArrowheads="1"/>
          </p:cNvSpPr>
          <p:nvPr/>
        </p:nvSpPr>
        <p:spPr bwMode="white">
          <a:xfrm>
            <a:off x="703263" y="3057525"/>
            <a:ext cx="1447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90000"/>
              </a:lnSpc>
              <a:buClr>
                <a:schemeClr val="accent2"/>
              </a:buClr>
              <a:buFont typeface="Wingdings" pitchFamily="2" charset="2"/>
              <a:buNone/>
            </a:pPr>
            <a:r>
              <a:rPr lang="zh-CN" altLang="en-US" sz="1400" b="1">
                <a:solidFill>
                  <a:schemeClr val="bg1"/>
                </a:solidFill>
                <a:latin typeface="宋体" charset="-122"/>
                <a:ea typeface="宋体" charset="-122"/>
              </a:rPr>
              <a:t>应用层攻击</a:t>
            </a:r>
          </a:p>
        </p:txBody>
      </p:sp>
      <p:sp>
        <p:nvSpPr>
          <p:cNvPr id="182276" name="矩形 1"/>
          <p:cNvSpPr>
            <a:spLocks noChangeArrowheads="1"/>
          </p:cNvSpPr>
          <p:nvPr/>
        </p:nvSpPr>
        <p:spPr bwMode="auto">
          <a:xfrm>
            <a:off x="403559" y="1512093"/>
            <a:ext cx="391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Arial" charset="0"/>
              <a:buChar char="•"/>
            </a:pPr>
            <a:r>
              <a:rPr lang="zh-CN" altLang="en-US" dirty="0"/>
              <a:t>某电网公司人力资源系统</a:t>
            </a:r>
          </a:p>
        </p:txBody>
      </p:sp>
      <p:sp>
        <p:nvSpPr>
          <p:cNvPr id="182277" name="矩形 2"/>
          <p:cNvSpPr>
            <a:spLocks noChangeArrowheads="1"/>
          </p:cNvSpPr>
          <p:nvPr/>
        </p:nvSpPr>
        <p:spPr bwMode="auto">
          <a:xfrm>
            <a:off x="703263" y="2018052"/>
            <a:ext cx="80452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000" dirty="0"/>
              <a:t>员工名册查询无法做压力测试</a:t>
            </a:r>
            <a:r>
              <a:rPr lang="zh-CN" altLang="en-US" sz="2000" dirty="0"/>
              <a:t>，响应超时</a:t>
            </a:r>
            <a:r>
              <a:rPr lang="zh-CN" altLang="zh-CN" sz="2000" dirty="0"/>
              <a:t>的问题，主要是请求的</a:t>
            </a:r>
            <a:r>
              <a:rPr lang="en-US" altLang="zh-CN" sz="2000" dirty="0" err="1"/>
              <a:t>sql</a:t>
            </a:r>
            <a:r>
              <a:rPr lang="zh-CN" altLang="zh-CN" sz="2000" dirty="0"/>
              <a:t>太长了</a:t>
            </a:r>
            <a:endParaRPr lang="zh-CN" altLang="en-US" sz="2000" dirty="0"/>
          </a:p>
        </p:txBody>
      </p:sp>
      <p:sp>
        <p:nvSpPr>
          <p:cNvPr id="182278" name="矩形 6"/>
          <p:cNvSpPr>
            <a:spLocks noChangeArrowheads="1"/>
          </p:cNvSpPr>
          <p:nvPr/>
        </p:nvSpPr>
        <p:spPr bwMode="auto">
          <a:xfrm>
            <a:off x="620464" y="2941608"/>
            <a:ext cx="812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t>com.sophia.hr.modules.employee.external.impl.EmployeeServiceImpl.java</a:t>
            </a:r>
            <a:r>
              <a:rPr lang="zh-CN" altLang="zh-CN" sz="2000" dirty="0"/>
              <a:t>类</a:t>
            </a:r>
          </a:p>
        </p:txBody>
      </p:sp>
      <p:sp>
        <p:nvSpPr>
          <p:cNvPr id="182279" name="矩形 7"/>
          <p:cNvSpPr>
            <a:spLocks noChangeArrowheads="1"/>
          </p:cNvSpPr>
          <p:nvPr/>
        </p:nvSpPr>
        <p:spPr bwMode="auto">
          <a:xfrm>
            <a:off x="1128713" y="3848100"/>
            <a:ext cx="61198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t>修改了方法</a:t>
            </a:r>
            <a:r>
              <a:rPr lang="en-US" altLang="zh-CN" sz="2000" dirty="0"/>
              <a:t>empListSQL4Info</a:t>
            </a:r>
            <a:r>
              <a:rPr lang="zh-CN" altLang="zh-CN" sz="2000" dirty="0"/>
              <a:t>方法</a:t>
            </a:r>
            <a:endParaRPr lang="zh-CN" altLang="en-US" sz="2000" dirty="0"/>
          </a:p>
        </p:txBody>
      </p:sp>
      <p:sp>
        <p:nvSpPr>
          <p:cNvPr id="182280" name="矩形 13"/>
          <p:cNvSpPr>
            <a:spLocks noChangeArrowheads="1"/>
          </p:cNvSpPr>
          <p:nvPr/>
        </p:nvSpPr>
        <p:spPr bwMode="auto">
          <a:xfrm>
            <a:off x="1128713" y="4475163"/>
            <a:ext cx="74882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再次测试，响应时间明显改善。</a:t>
            </a:r>
          </a:p>
        </p:txBody>
      </p:sp>
      <p:sp>
        <p:nvSpPr>
          <p:cNvPr id="182281" name="矩形 2"/>
          <p:cNvSpPr>
            <a:spLocks noChangeArrowheads="1"/>
          </p:cNvSpPr>
          <p:nvPr/>
        </p:nvSpPr>
        <p:spPr bwMode="auto">
          <a:xfrm>
            <a:off x="395536" y="476672"/>
            <a:ext cx="6332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t>JDBC</a:t>
            </a:r>
            <a:r>
              <a:rPr lang="zh-CN" altLang="en-US" sz="3200" dirty="0"/>
              <a:t>数据库连接典型问题分析</a:t>
            </a:r>
          </a:p>
        </p:txBody>
      </p:sp>
    </p:spTree>
    <p:extLst>
      <p:ext uri="{BB962C8B-B14F-4D97-AF65-F5344CB8AC3E}">
        <p14:creationId xmlns:p14="http://schemas.microsoft.com/office/powerpoint/2010/main" val="9217153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AutoShape 7"/>
          <p:cNvSpPr>
            <a:spLocks noChangeArrowheads="1"/>
          </p:cNvSpPr>
          <p:nvPr/>
        </p:nvSpPr>
        <p:spPr bwMode="auto">
          <a:xfrm rot="-318816">
            <a:off x="1887538" y="4292600"/>
            <a:ext cx="214312" cy="303213"/>
          </a:xfrm>
          <a:prstGeom prst="parallelogram">
            <a:avLst>
              <a:gd name="adj" fmla="val 5632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buClr>
                <a:schemeClr val="accent2"/>
              </a:buClr>
              <a:buFont typeface="Wingdings" pitchFamily="2" charset="2"/>
              <a:buNone/>
            </a:pPr>
            <a:endParaRPr lang="zh-CN" altLang="en-US" sz="1400">
              <a:latin typeface="Trebuchet MS" pitchFamily="34" charset="0"/>
              <a:ea typeface="宋体" charset="-122"/>
            </a:endParaRPr>
          </a:p>
        </p:txBody>
      </p:sp>
      <p:sp>
        <p:nvSpPr>
          <p:cNvPr id="183299" name="Text Box 36"/>
          <p:cNvSpPr txBox="1">
            <a:spLocks noChangeArrowheads="1"/>
          </p:cNvSpPr>
          <p:nvPr/>
        </p:nvSpPr>
        <p:spPr bwMode="white">
          <a:xfrm>
            <a:off x="703263" y="3057525"/>
            <a:ext cx="14478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90000"/>
              </a:lnSpc>
              <a:buClr>
                <a:schemeClr val="accent2"/>
              </a:buClr>
              <a:buFont typeface="Wingdings" pitchFamily="2" charset="2"/>
              <a:buNone/>
            </a:pPr>
            <a:r>
              <a:rPr lang="zh-CN" altLang="en-US" sz="1400" b="1">
                <a:solidFill>
                  <a:schemeClr val="bg1"/>
                </a:solidFill>
                <a:latin typeface="宋体" charset="-122"/>
                <a:ea typeface="宋体" charset="-122"/>
              </a:rPr>
              <a:t>应用层攻击</a:t>
            </a:r>
          </a:p>
        </p:txBody>
      </p:sp>
      <p:sp>
        <p:nvSpPr>
          <p:cNvPr id="183300" name="矩形 1"/>
          <p:cNvSpPr>
            <a:spLocks noChangeArrowheads="1"/>
          </p:cNvSpPr>
          <p:nvPr/>
        </p:nvSpPr>
        <p:spPr bwMode="auto">
          <a:xfrm>
            <a:off x="746125" y="1743075"/>
            <a:ext cx="207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Arial" charset="0"/>
              <a:buChar char="•"/>
            </a:pPr>
            <a:r>
              <a:rPr lang="zh-CN" altLang="en-US"/>
              <a:t>某电商网站</a:t>
            </a:r>
          </a:p>
        </p:txBody>
      </p:sp>
      <p:sp>
        <p:nvSpPr>
          <p:cNvPr id="183301" name="矩形 2"/>
          <p:cNvSpPr>
            <a:spLocks noChangeArrowheads="1"/>
          </p:cNvSpPr>
          <p:nvPr/>
        </p:nvSpPr>
        <p:spPr bwMode="auto">
          <a:xfrm>
            <a:off x="405430" y="476672"/>
            <a:ext cx="6332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t>JDBC</a:t>
            </a:r>
            <a:r>
              <a:rPr lang="zh-CN" altLang="en-US" sz="3200" dirty="0"/>
              <a:t>数据库连接典型问题分析</a:t>
            </a:r>
          </a:p>
        </p:txBody>
      </p:sp>
      <p:pic>
        <p:nvPicPr>
          <p:cNvPr id="183302" name="图片 9" descr="F:\项目\柚子舍\500.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31019"/>
            <a:ext cx="8270826" cy="3737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3" name="矩形 1"/>
          <p:cNvSpPr>
            <a:spLocks noChangeArrowheads="1"/>
          </p:cNvSpPr>
          <p:nvPr/>
        </p:nvSpPr>
        <p:spPr bwMode="auto">
          <a:xfrm>
            <a:off x="395288" y="5324475"/>
            <a:ext cx="8394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t>Caused by: </a:t>
            </a:r>
            <a:r>
              <a:rPr lang="en-US" altLang="zh-CN" dirty="0" err="1"/>
              <a:t>java.sql.SQLException</a:t>
            </a:r>
            <a:r>
              <a:rPr lang="en-US" altLang="zh-CN" dirty="0"/>
              <a:t>: We are already in the process of making 11 connections and the number of simultaneous builds has been throttled to 10</a:t>
            </a:r>
            <a:endParaRPr lang="zh-CN" altLang="zh-CN" dirty="0"/>
          </a:p>
        </p:txBody>
      </p:sp>
    </p:spTree>
    <p:extLst>
      <p:ext uri="{BB962C8B-B14F-4D97-AF65-F5344CB8AC3E}">
        <p14:creationId xmlns:p14="http://schemas.microsoft.com/office/powerpoint/2010/main" val="3593515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395288" y="457200"/>
            <a:ext cx="8208962" cy="811560"/>
          </a:xfrm>
        </p:spPr>
        <p:txBody>
          <a:bodyPr/>
          <a:lstStyle/>
          <a:p>
            <a:r>
              <a:rPr lang="en-US" altLang="zh-CN" dirty="0"/>
              <a:t>CPU</a:t>
            </a:r>
            <a:r>
              <a:rPr lang="zh-CN" altLang="en-US" dirty="0"/>
              <a:t>性能监控</a:t>
            </a:r>
            <a:endParaRPr lang="zh-CN" altLang="en-US" dirty="0" smtClean="0"/>
          </a:p>
        </p:txBody>
      </p:sp>
      <p:sp>
        <p:nvSpPr>
          <p:cNvPr id="139267" name="Rectangle 4"/>
          <p:cNvSpPr>
            <a:spLocks noGrp="1" noChangeArrowheads="1"/>
          </p:cNvSpPr>
          <p:nvPr>
            <p:ph idx="1"/>
          </p:nvPr>
        </p:nvSpPr>
        <p:spPr>
          <a:xfrm>
            <a:off x="251520" y="1772816"/>
            <a:ext cx="8640960" cy="4431983"/>
          </a:xfrm>
        </p:spPr>
        <p:txBody>
          <a:bodyPr wrap="square">
            <a:spAutoFit/>
          </a:bodyPr>
          <a:lstStyle/>
          <a:p>
            <a:r>
              <a:rPr lang="zh-CN" altLang="zh-CN" dirty="0"/>
              <a:t>查看</a:t>
            </a:r>
            <a:r>
              <a:rPr lang="en-US" altLang="zh-CN" dirty="0"/>
              <a:t>CPU</a:t>
            </a:r>
            <a:r>
              <a:rPr lang="zh-CN" altLang="zh-CN" dirty="0"/>
              <a:t>信息：</a:t>
            </a:r>
          </a:p>
          <a:p>
            <a:pPr lvl="1"/>
            <a:r>
              <a:rPr lang="en-US" altLang="zh-CN" dirty="0"/>
              <a:t>cat /</a:t>
            </a:r>
            <a:r>
              <a:rPr lang="en-US" altLang="zh-CN" dirty="0" err="1"/>
              <a:t>proc</a:t>
            </a:r>
            <a:r>
              <a:rPr lang="en-US" altLang="zh-CN" dirty="0"/>
              <a:t>/</a:t>
            </a:r>
            <a:r>
              <a:rPr lang="en-US" altLang="zh-CN" dirty="0" err="1"/>
              <a:t>cpuinfo</a:t>
            </a:r>
            <a:endParaRPr lang="zh-CN" altLang="zh-CN" dirty="0"/>
          </a:p>
          <a:p>
            <a:r>
              <a:rPr lang="en-US" altLang="zh-CN" dirty="0"/>
              <a:t>Top</a:t>
            </a:r>
          </a:p>
          <a:p>
            <a:r>
              <a:rPr lang="en-US" altLang="zh-CN" dirty="0" err="1"/>
              <a:t>Vmstat</a:t>
            </a:r>
            <a:r>
              <a:rPr lang="zh-CN" altLang="en-US" dirty="0"/>
              <a:t> </a:t>
            </a:r>
            <a:r>
              <a:rPr lang="en-US" altLang="zh-CN" dirty="0"/>
              <a:t>2</a:t>
            </a:r>
            <a:r>
              <a:rPr lang="zh-CN" altLang="en-US" dirty="0"/>
              <a:t> </a:t>
            </a:r>
            <a:r>
              <a:rPr lang="en-US" altLang="zh-CN" dirty="0"/>
              <a:t>3</a:t>
            </a:r>
          </a:p>
          <a:p>
            <a:r>
              <a:rPr lang="en-US" altLang="zh-CN" dirty="0" err="1"/>
              <a:t>Dstat</a:t>
            </a:r>
            <a:r>
              <a:rPr lang="zh-CN" altLang="en-US" dirty="0"/>
              <a:t> </a:t>
            </a:r>
            <a:r>
              <a:rPr lang="en-US" altLang="zh-CN" dirty="0"/>
              <a:t> -</a:t>
            </a:r>
            <a:r>
              <a:rPr lang="en-US" altLang="zh-CN" dirty="0" err="1"/>
              <a:t>cip</a:t>
            </a:r>
            <a:r>
              <a:rPr lang="zh-CN" altLang="en-US" dirty="0"/>
              <a:t> </a:t>
            </a:r>
            <a:r>
              <a:rPr lang="en-US" altLang="zh-CN" dirty="0" smtClean="0"/>
              <a:t>1</a:t>
            </a:r>
          </a:p>
          <a:p>
            <a:r>
              <a:rPr lang="en-US" altLang="zh-CN" dirty="0" err="1" smtClean="0"/>
              <a:t>Mpstat</a:t>
            </a:r>
            <a:r>
              <a:rPr lang="en-US" altLang="zh-CN" dirty="0" smtClean="0"/>
              <a:t> -P ALL 1</a:t>
            </a:r>
          </a:p>
          <a:p>
            <a:r>
              <a:rPr lang="en-US" altLang="zh-CN" dirty="0" err="1" smtClean="0"/>
              <a:t>Sar</a:t>
            </a:r>
            <a:r>
              <a:rPr lang="zh-CN" altLang="en-US" dirty="0" smtClean="0"/>
              <a:t> </a:t>
            </a:r>
            <a:r>
              <a:rPr lang="en-US" altLang="zh-CN" dirty="0" smtClean="0"/>
              <a:t>1</a:t>
            </a:r>
            <a:r>
              <a:rPr lang="zh-CN" altLang="en-US" dirty="0" smtClean="0"/>
              <a:t> </a:t>
            </a:r>
            <a:r>
              <a:rPr lang="en-US" altLang="zh-CN" dirty="0" smtClean="0"/>
              <a:t>10</a:t>
            </a:r>
          </a:p>
          <a:p>
            <a:r>
              <a:rPr lang="en-US" altLang="zh-CN" dirty="0" err="1" smtClean="0"/>
              <a:t>Pidstat</a:t>
            </a:r>
            <a:r>
              <a:rPr lang="en-US" altLang="zh-CN" dirty="0" smtClean="0"/>
              <a:t> -p &lt;PID&gt; 2 5</a:t>
            </a:r>
            <a:endParaRPr lang="en-US" altLang="zh-CN" dirty="0"/>
          </a:p>
        </p:txBody>
      </p:sp>
    </p:spTree>
    <p:extLst>
      <p:ext uri="{BB962C8B-B14F-4D97-AF65-F5344CB8AC3E}">
        <p14:creationId xmlns:p14="http://schemas.microsoft.com/office/powerpoint/2010/main" val="4071630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JVM</a:t>
            </a:r>
            <a:r>
              <a:rPr lang="zh-CN" altLang="en-US" dirty="0"/>
              <a:t>性能分</a:t>
            </a:r>
            <a:r>
              <a:rPr lang="zh-CN" altLang="en-US" dirty="0" smtClean="0"/>
              <a:t>析</a:t>
            </a:r>
            <a:endParaRPr lang="zh-CN" altLang="en-US" dirty="0"/>
          </a:p>
        </p:txBody>
      </p:sp>
      <p:sp>
        <p:nvSpPr>
          <p:cNvPr id="3" name="内容占位符 2"/>
          <p:cNvSpPr>
            <a:spLocks noGrp="1"/>
          </p:cNvSpPr>
          <p:nvPr>
            <p:ph idx="1"/>
          </p:nvPr>
        </p:nvSpPr>
        <p:spPr/>
        <p:txBody>
          <a:bodyPr/>
          <a:lstStyle/>
          <a:p>
            <a:r>
              <a:rPr lang="en-US" altLang="zh-CN" dirty="0" smtClean="0"/>
              <a:t>JVM</a:t>
            </a:r>
            <a:r>
              <a:rPr lang="zh-CN" altLang="en-US" dirty="0" smtClean="0"/>
              <a:t>垃圾回收对性能的影响</a:t>
            </a:r>
            <a:endParaRPr lang="en-US" altLang="zh-CN" dirty="0" smtClean="0"/>
          </a:p>
          <a:p>
            <a:pPr lvl="1"/>
            <a:r>
              <a:rPr lang="zh-CN" altLang="en-US" dirty="0" smtClean="0"/>
              <a:t>吞吐量、</a:t>
            </a:r>
            <a:r>
              <a:rPr lang="en-US" altLang="zh-CN" dirty="0" smtClean="0"/>
              <a:t>GC</a:t>
            </a:r>
            <a:r>
              <a:rPr lang="zh-CN" altLang="en-US" dirty="0" smtClean="0"/>
              <a:t>停顿</a:t>
            </a:r>
            <a:endParaRPr lang="en-US" altLang="zh-CN" dirty="0" smtClean="0"/>
          </a:p>
          <a:p>
            <a:pPr lvl="1"/>
            <a:r>
              <a:rPr lang="en-US" altLang="zh-CN" dirty="0" smtClean="0"/>
              <a:t>JVM</a:t>
            </a:r>
            <a:r>
              <a:rPr lang="zh-CN" altLang="en-US" dirty="0" smtClean="0"/>
              <a:t>内存泄漏诊断</a:t>
            </a:r>
            <a:endParaRPr lang="en-US" altLang="zh-CN" dirty="0" smtClean="0"/>
          </a:p>
          <a:p>
            <a:pPr lvl="1"/>
            <a:r>
              <a:rPr lang="zh-CN" altLang="en-US" dirty="0" smtClean="0"/>
              <a:t>线程问题诊断</a:t>
            </a:r>
            <a:endParaRPr lang="en-US" altLang="zh-CN" dirty="0" smtClean="0"/>
          </a:p>
          <a:p>
            <a:r>
              <a:rPr lang="en-US" altLang="zh-CN" dirty="0"/>
              <a:t>JVM</a:t>
            </a:r>
            <a:r>
              <a:rPr lang="zh-CN" altLang="zh-CN" dirty="0"/>
              <a:t>堆大小对垃圾回收、系统吞吐量的影响</a:t>
            </a:r>
            <a:endParaRPr lang="en-US" altLang="zh-CN" dirty="0"/>
          </a:p>
          <a:p>
            <a:r>
              <a:rPr lang="en-US" altLang="zh-CN" dirty="0"/>
              <a:t>GC</a:t>
            </a:r>
            <a:r>
              <a:rPr lang="zh-CN" altLang="zh-CN" dirty="0"/>
              <a:t>策略对系统性能的影响</a:t>
            </a:r>
          </a:p>
          <a:p>
            <a:endParaRPr lang="zh-CN" altLang="en-US" dirty="0"/>
          </a:p>
        </p:txBody>
      </p:sp>
    </p:spTree>
    <p:extLst>
      <p:ext uri="{BB962C8B-B14F-4D97-AF65-F5344CB8AC3E}">
        <p14:creationId xmlns:p14="http://schemas.microsoft.com/office/powerpoint/2010/main" val="2378461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t>JVM</a:t>
            </a:r>
            <a:r>
              <a:rPr lang="zh-CN" altLang="en-US" smtClean="0"/>
              <a:t>的堆</a:t>
            </a:r>
          </a:p>
        </p:txBody>
      </p:sp>
      <p:pic>
        <p:nvPicPr>
          <p:cNvPr id="15053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628775"/>
            <a:ext cx="64817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0860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t>JVM</a:t>
            </a:r>
            <a:r>
              <a:rPr lang="zh-CN" altLang="en-US" smtClean="0"/>
              <a:t>年轻代与年老代</a:t>
            </a:r>
          </a:p>
        </p:txBody>
      </p:sp>
      <p:pic>
        <p:nvPicPr>
          <p:cNvPr id="15155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73238"/>
            <a:ext cx="82804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971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r>
              <a:rPr lang="en-US" altLang="zh-CN" smtClean="0"/>
              <a:t>Minor</a:t>
            </a:r>
            <a:r>
              <a:rPr lang="zh-CN" altLang="en-US" smtClean="0"/>
              <a:t> </a:t>
            </a:r>
            <a:r>
              <a:rPr lang="en-US" altLang="zh-CN" smtClean="0"/>
              <a:t>GC</a:t>
            </a:r>
            <a:r>
              <a:rPr lang="zh-CN" altLang="en-US" smtClean="0"/>
              <a:t>的过程</a:t>
            </a:r>
          </a:p>
        </p:txBody>
      </p:sp>
      <p:pic>
        <p:nvPicPr>
          <p:cNvPr id="15257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44675"/>
            <a:ext cx="7777162"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538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lstStyle/>
          <a:p>
            <a:r>
              <a:rPr lang="en-US" altLang="zh-CN" smtClean="0"/>
              <a:t>Full</a:t>
            </a:r>
            <a:r>
              <a:rPr lang="zh-CN" altLang="en-US" smtClean="0"/>
              <a:t> </a:t>
            </a:r>
            <a:r>
              <a:rPr lang="en-US" altLang="zh-CN" smtClean="0"/>
              <a:t>GC</a:t>
            </a:r>
            <a:endParaRPr lang="zh-CN" altLang="en-US" smtClean="0"/>
          </a:p>
        </p:txBody>
      </p:sp>
      <p:sp>
        <p:nvSpPr>
          <p:cNvPr id="153603" name="内容占位符 2"/>
          <p:cNvSpPr>
            <a:spLocks noGrp="1"/>
          </p:cNvSpPr>
          <p:nvPr>
            <p:ph idx="1"/>
          </p:nvPr>
        </p:nvSpPr>
        <p:spPr/>
        <p:txBody>
          <a:bodyPr/>
          <a:lstStyle/>
          <a:p>
            <a:r>
              <a:rPr lang="en-US" altLang="zh-CN" dirty="0" smtClean="0"/>
              <a:t>Full</a:t>
            </a:r>
            <a:r>
              <a:rPr lang="zh-CN" altLang="en-US" dirty="0" smtClean="0"/>
              <a:t> </a:t>
            </a:r>
            <a:r>
              <a:rPr lang="en-US" altLang="zh-CN" dirty="0" smtClean="0"/>
              <a:t>GC</a:t>
            </a:r>
            <a:r>
              <a:rPr lang="zh-CN" altLang="en-US" dirty="0" smtClean="0"/>
              <a:t>对性能的影</a:t>
            </a:r>
            <a:r>
              <a:rPr lang="zh-CN" altLang="en-US" dirty="0" smtClean="0"/>
              <a:t>响</a:t>
            </a:r>
            <a:endParaRPr lang="en-US" altLang="zh-CN" dirty="0" smtClean="0"/>
          </a:p>
          <a:p>
            <a:endParaRPr lang="en-US" altLang="zh-CN" dirty="0" smtClean="0"/>
          </a:p>
          <a:p>
            <a:r>
              <a:rPr lang="en-US" altLang="zh-CN" dirty="0" err="1" smtClean="0"/>
              <a:t>jstat</a:t>
            </a:r>
            <a:r>
              <a:rPr lang="en-US" altLang="zh-CN" dirty="0" smtClean="0"/>
              <a:t> -</a:t>
            </a:r>
            <a:r>
              <a:rPr lang="en-US" altLang="zh-CN" dirty="0" err="1" smtClean="0"/>
              <a:t>gc</a:t>
            </a:r>
            <a:r>
              <a:rPr lang="en-US" altLang="zh-CN" dirty="0" smtClean="0"/>
              <a:t> </a:t>
            </a:r>
            <a:r>
              <a:rPr lang="en-US" altLang="zh-CN" dirty="0" err="1" smtClean="0"/>
              <a:t>pid</a:t>
            </a:r>
            <a:endParaRPr lang="en-US" altLang="zh-CN" dirty="0" smtClean="0"/>
          </a:p>
          <a:p>
            <a:pPr lvl="1"/>
            <a:r>
              <a:rPr lang="zh-CN" altLang="en-US" dirty="0" smtClean="0"/>
              <a:t>可以显示</a:t>
            </a:r>
            <a:r>
              <a:rPr lang="en-US" altLang="zh-CN" dirty="0" err="1" smtClean="0"/>
              <a:t>gc</a:t>
            </a:r>
            <a:r>
              <a:rPr lang="zh-CN" altLang="en-US" dirty="0" smtClean="0"/>
              <a:t>的信息，查看</a:t>
            </a:r>
            <a:r>
              <a:rPr lang="en-US" altLang="zh-CN" dirty="0" err="1" smtClean="0"/>
              <a:t>gc</a:t>
            </a:r>
            <a:r>
              <a:rPr lang="zh-CN" altLang="en-US" dirty="0" smtClean="0"/>
              <a:t>的次数，及时间。</a:t>
            </a:r>
          </a:p>
          <a:p>
            <a:pPr lvl="1"/>
            <a:r>
              <a:rPr lang="zh-CN" altLang="en-US" dirty="0" smtClean="0"/>
              <a:t>其中最后五项，分别是</a:t>
            </a:r>
            <a:r>
              <a:rPr lang="en-US" altLang="zh-CN" dirty="0" smtClean="0"/>
              <a:t>young </a:t>
            </a:r>
            <a:r>
              <a:rPr lang="en-US" altLang="zh-CN" dirty="0" err="1" smtClean="0"/>
              <a:t>gc</a:t>
            </a:r>
            <a:r>
              <a:rPr lang="zh-CN" altLang="en-US" dirty="0" smtClean="0"/>
              <a:t>的次数，</a:t>
            </a:r>
            <a:r>
              <a:rPr lang="en-US" altLang="zh-CN" dirty="0" smtClean="0"/>
              <a:t>young </a:t>
            </a:r>
            <a:r>
              <a:rPr lang="en-US" altLang="zh-CN" dirty="0" err="1" smtClean="0"/>
              <a:t>gc</a:t>
            </a:r>
            <a:r>
              <a:rPr lang="zh-CN" altLang="en-US" dirty="0" smtClean="0"/>
              <a:t>的时间，</a:t>
            </a:r>
            <a:r>
              <a:rPr lang="en-US" altLang="zh-CN" dirty="0" smtClean="0"/>
              <a:t>full </a:t>
            </a:r>
            <a:r>
              <a:rPr lang="en-US" altLang="zh-CN" dirty="0" err="1" smtClean="0"/>
              <a:t>gc</a:t>
            </a:r>
            <a:r>
              <a:rPr lang="zh-CN" altLang="en-US" dirty="0" smtClean="0"/>
              <a:t>的次数，</a:t>
            </a:r>
            <a:r>
              <a:rPr lang="en-US" altLang="zh-CN" dirty="0" smtClean="0"/>
              <a:t>full </a:t>
            </a:r>
            <a:r>
              <a:rPr lang="en-US" altLang="zh-CN" dirty="0" err="1" smtClean="0"/>
              <a:t>gc</a:t>
            </a:r>
            <a:r>
              <a:rPr lang="zh-CN" altLang="en-US" dirty="0" smtClean="0"/>
              <a:t>的时间，</a:t>
            </a:r>
            <a:r>
              <a:rPr lang="en-US" altLang="zh-CN" dirty="0" err="1" smtClean="0"/>
              <a:t>gc</a:t>
            </a:r>
            <a:r>
              <a:rPr lang="zh-CN" altLang="en-US" dirty="0" smtClean="0"/>
              <a:t>的总时间</a:t>
            </a:r>
            <a:r>
              <a:rPr lang="zh-CN" altLang="en-US" dirty="0" smtClean="0"/>
              <a:t>。</a:t>
            </a:r>
            <a:endParaRPr lang="en-US" altLang="zh-CN" dirty="0" smtClean="0"/>
          </a:p>
        </p:txBody>
      </p:sp>
    </p:spTree>
    <p:extLst>
      <p:ext uri="{BB962C8B-B14F-4D97-AF65-F5344CB8AC3E}">
        <p14:creationId xmlns:p14="http://schemas.microsoft.com/office/powerpoint/2010/main" val="15537312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smtClean="0"/>
              <a:t>GC</a:t>
            </a:r>
            <a:r>
              <a:rPr lang="zh-CN" altLang="en-US" smtClean="0"/>
              <a:t>日志人肉分析</a:t>
            </a:r>
          </a:p>
        </p:txBody>
      </p:sp>
      <p:pic>
        <p:nvPicPr>
          <p:cNvPr id="156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812925"/>
            <a:ext cx="8943975"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436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smtClean="0"/>
              <a:t>WAS</a:t>
            </a:r>
            <a:r>
              <a:rPr lang="zh-CN" altLang="en-US" smtClean="0"/>
              <a:t> </a:t>
            </a:r>
            <a:r>
              <a:rPr lang="en-US" altLang="zh-CN" smtClean="0"/>
              <a:t>GC</a:t>
            </a:r>
            <a:r>
              <a:rPr lang="zh-CN" altLang="en-US" smtClean="0"/>
              <a:t>日志分析工具</a:t>
            </a:r>
          </a:p>
        </p:txBody>
      </p:sp>
      <p:sp>
        <p:nvSpPr>
          <p:cNvPr id="3" name="内容占位符 2"/>
          <p:cNvSpPr>
            <a:spLocks noGrp="1"/>
          </p:cNvSpPr>
          <p:nvPr>
            <p:ph idx="1"/>
          </p:nvPr>
        </p:nvSpPr>
        <p:spPr/>
        <p:txBody>
          <a:bodyPr/>
          <a:lstStyle/>
          <a:p>
            <a:pPr>
              <a:defRPr/>
            </a:pPr>
            <a:r>
              <a:rPr lang="zh-CN" altLang="en-US" dirty="0" smtClean="0"/>
              <a:t>用</a:t>
            </a:r>
            <a:r>
              <a:rPr lang="en-US" altLang="zh-CN" dirty="0"/>
              <a:t>PMAT</a:t>
            </a:r>
            <a:r>
              <a:rPr lang="zh-CN" altLang="en-US" dirty="0"/>
              <a:t>分析</a:t>
            </a:r>
            <a:r>
              <a:rPr lang="en-US" altLang="zh-CN" dirty="0"/>
              <a:t>GC</a:t>
            </a:r>
            <a:r>
              <a:rPr lang="zh-CN" altLang="en-US" dirty="0"/>
              <a:t>日</a:t>
            </a:r>
            <a:r>
              <a:rPr lang="zh-CN" altLang="en-US" dirty="0" smtClean="0"/>
              <a:t>志</a:t>
            </a:r>
            <a:endParaRPr lang="en-US" altLang="zh-CN" dirty="0"/>
          </a:p>
          <a:p>
            <a:pPr marL="457200" lvl="1" indent="0">
              <a:buFontTx/>
              <a:buNone/>
              <a:defRPr/>
            </a:pPr>
            <a:r>
              <a:rPr lang="en-US" altLang="zh-CN" dirty="0" smtClean="0"/>
              <a:t>java </a:t>
            </a:r>
            <a:r>
              <a:rPr lang="en-US" altLang="zh-CN" dirty="0"/>
              <a:t>-Xmx512m -jar </a:t>
            </a:r>
            <a:r>
              <a:rPr lang="en-US" altLang="zh-CN" dirty="0" smtClean="0"/>
              <a:t>ga414.jar</a:t>
            </a:r>
          </a:p>
          <a:p>
            <a:pPr marL="342900" lvl="1" indent="-342900">
              <a:buFontTx/>
              <a:buChar char="•"/>
              <a:defRPr/>
            </a:pPr>
            <a:r>
              <a:rPr lang="en-US" altLang="zh-CN" sz="3200" dirty="0" err="1" smtClean="0">
                <a:cs typeface="+mn-cs"/>
              </a:rPr>
              <a:t>GCViewer</a:t>
            </a:r>
            <a:endParaRPr lang="en-US" altLang="zh-CN" sz="3200" dirty="0" smtClean="0">
              <a:cs typeface="+mn-cs"/>
            </a:endParaRPr>
          </a:p>
          <a:p>
            <a:pPr marL="342900" lvl="1" indent="-342900">
              <a:buFontTx/>
              <a:buChar char="•"/>
              <a:defRPr/>
            </a:pPr>
            <a:endParaRPr lang="zh-CN" altLang="en-US" sz="3200" dirty="0">
              <a:cs typeface="+mn-cs"/>
            </a:endParaRPr>
          </a:p>
        </p:txBody>
      </p:sp>
    </p:spTree>
    <p:extLst>
      <p:ext uri="{BB962C8B-B14F-4D97-AF65-F5344CB8AC3E}">
        <p14:creationId xmlns:p14="http://schemas.microsoft.com/office/powerpoint/2010/main" val="2724590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t>WAS</a:t>
            </a:r>
            <a:r>
              <a:rPr lang="zh-CN" altLang="en-US" smtClean="0"/>
              <a:t> </a:t>
            </a:r>
            <a:r>
              <a:rPr lang="en-US" altLang="zh-CN" smtClean="0"/>
              <a:t>GC</a:t>
            </a:r>
            <a:r>
              <a:rPr lang="zh-CN" altLang="en-US" smtClean="0"/>
              <a:t> 日志分析 案例</a:t>
            </a:r>
          </a:p>
        </p:txBody>
      </p:sp>
      <p:pic>
        <p:nvPicPr>
          <p:cNvPr id="158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1260"/>
            <a:ext cx="9144000"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95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t>WAS</a:t>
            </a:r>
            <a:r>
              <a:rPr lang="zh-CN" altLang="en-US" smtClean="0"/>
              <a:t> </a:t>
            </a:r>
            <a:r>
              <a:rPr lang="en-US" altLang="zh-CN" smtClean="0"/>
              <a:t>GC</a:t>
            </a:r>
            <a:r>
              <a:rPr lang="zh-CN" altLang="en-US" smtClean="0"/>
              <a:t> 日志分析 案例</a:t>
            </a:r>
          </a:p>
        </p:txBody>
      </p:sp>
      <p:pic>
        <p:nvPicPr>
          <p:cNvPr id="1597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844675"/>
            <a:ext cx="3768725"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63" y="1844675"/>
            <a:ext cx="3756025"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9" name="矩形 3"/>
          <p:cNvSpPr>
            <a:spLocks noChangeArrowheads="1"/>
          </p:cNvSpPr>
          <p:nvPr/>
        </p:nvSpPr>
        <p:spPr bwMode="auto">
          <a:xfrm>
            <a:off x="323850" y="5108575"/>
            <a:ext cx="80533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可以看到</a:t>
            </a:r>
            <a:r>
              <a:rPr lang="en-US" altLang="zh-CN"/>
              <a:t>Full GC</a:t>
            </a:r>
            <a:r>
              <a:rPr lang="zh-CN" altLang="en-US"/>
              <a:t>非常多，占所有</a:t>
            </a:r>
            <a:r>
              <a:rPr lang="en-US" altLang="zh-CN"/>
              <a:t>pause</a:t>
            </a:r>
            <a:r>
              <a:rPr lang="zh-CN" altLang="en-US"/>
              <a:t>时间比达到</a:t>
            </a:r>
            <a:r>
              <a:rPr lang="en-US" altLang="zh-CN" b="1"/>
              <a:t>65.9%</a:t>
            </a:r>
            <a:r>
              <a:rPr lang="zh-CN" altLang="en-US"/>
              <a:t>，这是有问题的，</a:t>
            </a:r>
            <a:r>
              <a:rPr lang="en-US" altLang="zh-CN"/>
              <a:t>GC</a:t>
            </a:r>
            <a:r>
              <a:rPr lang="zh-CN" altLang="en-US"/>
              <a:t>应该尽可能在年轻代完成，而不是到年老代</a:t>
            </a:r>
          </a:p>
        </p:txBody>
      </p:sp>
    </p:spTree>
    <p:extLst>
      <p:ext uri="{BB962C8B-B14F-4D97-AF65-F5344CB8AC3E}">
        <p14:creationId xmlns:p14="http://schemas.microsoft.com/office/powerpoint/2010/main" val="1020905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JVM</a:t>
            </a:r>
            <a:r>
              <a:rPr lang="zh-CN" altLang="zh-CN" dirty="0"/>
              <a:t>堆大小对垃圾回收、系统吞吐量的影</a:t>
            </a:r>
            <a:r>
              <a:rPr lang="zh-CN" altLang="zh-CN" dirty="0" smtClean="0"/>
              <a:t>响</a:t>
            </a:r>
            <a:endParaRPr lang="zh-CN" altLang="en-US" dirty="0"/>
          </a:p>
        </p:txBody>
      </p:sp>
      <p:sp>
        <p:nvSpPr>
          <p:cNvPr id="3" name="内容占位符 2"/>
          <p:cNvSpPr>
            <a:spLocks noGrp="1"/>
          </p:cNvSpPr>
          <p:nvPr>
            <p:ph idx="1"/>
          </p:nvPr>
        </p:nvSpPr>
        <p:spPr/>
        <p:txBody>
          <a:bodyPr/>
          <a:lstStyle/>
          <a:p>
            <a:pPr marL="342900" lvl="1" indent="-342900">
              <a:buFont typeface="Arial" pitchFamily="34" charset="0"/>
              <a:buChar char="•"/>
            </a:pPr>
            <a:r>
              <a:rPr lang="zh-CN" altLang="zh-CN" sz="2400" b="1" dirty="0"/>
              <a:t>案例</a:t>
            </a:r>
            <a:r>
              <a:rPr lang="en-US" altLang="zh-CN" sz="2400" b="1" dirty="0"/>
              <a:t> - </a:t>
            </a:r>
            <a:r>
              <a:rPr lang="en-US" altLang="zh-CN" sz="2400" b="1" dirty="0" err="1"/>
              <a:t>PlantsByWebSphere</a:t>
            </a:r>
            <a:endParaRPr lang="zh-CN" altLang="zh-CN" sz="2400" b="1" dirty="0"/>
          </a:p>
          <a:p>
            <a:pPr marL="342900" lvl="1" indent="-342900">
              <a:buFont typeface="Arial" pitchFamily="34" charset="0"/>
              <a:buChar char="•"/>
            </a:pPr>
            <a:r>
              <a:rPr lang="en-US" altLang="zh-CN" sz="2400" dirty="0" err="1"/>
              <a:t>JConsole</a:t>
            </a:r>
            <a:r>
              <a:rPr lang="zh-CN" altLang="zh-CN" sz="2400" dirty="0"/>
              <a:t>远程监控</a:t>
            </a:r>
            <a:r>
              <a:rPr lang="en-US" altLang="zh-CN" sz="2400" dirty="0"/>
              <a:t>WAS</a:t>
            </a:r>
            <a:endParaRPr lang="en-US" altLang="zh-CN" sz="2400" dirty="0" smtClean="0">
              <a:ea typeface="黑体" pitchFamily="2" charset="-122"/>
            </a:endParaRPr>
          </a:p>
          <a:p>
            <a:pPr marL="342900" lvl="1" indent="-342900">
              <a:buFont typeface="Arial" pitchFamily="34" charset="0"/>
              <a:buChar char="•"/>
            </a:pPr>
            <a:r>
              <a:rPr lang="en-US" altLang="zh-CN" sz="2400" dirty="0" err="1" smtClean="0">
                <a:ea typeface="黑体" pitchFamily="2" charset="-122"/>
              </a:rPr>
              <a:t>JProfiler</a:t>
            </a:r>
            <a:r>
              <a:rPr lang="zh-CN" altLang="en-US" sz="2400" dirty="0">
                <a:ea typeface="黑体" pitchFamily="2" charset="-122"/>
              </a:rPr>
              <a:t>查看</a:t>
            </a:r>
            <a:r>
              <a:rPr lang="en-US" altLang="zh-CN" sz="2400" dirty="0">
                <a:ea typeface="黑体" pitchFamily="2" charset="-122"/>
              </a:rPr>
              <a:t>GC</a:t>
            </a:r>
            <a:r>
              <a:rPr lang="zh-CN" altLang="en-US" sz="2400" dirty="0">
                <a:ea typeface="黑体" pitchFamily="2" charset="-122"/>
              </a:rPr>
              <a:t> </a:t>
            </a:r>
            <a:r>
              <a:rPr lang="en-US" altLang="zh-CN" sz="2400" dirty="0" smtClean="0">
                <a:ea typeface="黑体" pitchFamily="2" charset="-122"/>
              </a:rPr>
              <a:t>Activity</a:t>
            </a:r>
            <a:r>
              <a:rPr lang="zh-CN" altLang="en-US" sz="2400" dirty="0" smtClean="0">
                <a:ea typeface="黑体" pitchFamily="2" charset="-122"/>
              </a:rPr>
              <a:t>（</a:t>
            </a:r>
            <a:r>
              <a:rPr lang="zh-CN" altLang="zh-CN" sz="2400" dirty="0"/>
              <a:t>垃圾回收器的活动占用整体时间的百分比</a:t>
            </a:r>
            <a:r>
              <a:rPr lang="zh-CN" altLang="en-US" sz="2400" dirty="0" smtClean="0">
                <a:ea typeface="黑体" pitchFamily="2" charset="-122"/>
              </a:rPr>
              <a:t>）</a:t>
            </a:r>
            <a:endParaRPr lang="en-US" altLang="zh-CN" sz="2400" dirty="0">
              <a:ea typeface="黑体" pitchFamily="2" charset="-122"/>
            </a:endParaRPr>
          </a:p>
          <a:p>
            <a:endParaRPr lang="zh-CN" altLang="en-US" dirty="0"/>
          </a:p>
        </p:txBody>
      </p:sp>
    </p:spTree>
    <p:extLst>
      <p:ext uri="{BB962C8B-B14F-4D97-AF65-F5344CB8AC3E}">
        <p14:creationId xmlns:p14="http://schemas.microsoft.com/office/powerpoint/2010/main" val="137299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a:t>
            </a:r>
            <a:endParaRPr lang="zh-CN" altLang="en-US" dirty="0"/>
          </a:p>
        </p:txBody>
      </p:sp>
      <p:sp>
        <p:nvSpPr>
          <p:cNvPr id="3" name="内容占位符 2"/>
          <p:cNvSpPr>
            <a:spLocks noGrp="1"/>
          </p:cNvSpPr>
          <p:nvPr>
            <p:ph idx="1"/>
          </p:nvPr>
        </p:nvSpPr>
        <p:spPr>
          <a:xfrm>
            <a:off x="395536" y="1196752"/>
            <a:ext cx="8229600" cy="4953562"/>
          </a:xfrm>
        </p:spPr>
        <p:txBody>
          <a:bodyPr>
            <a:normAutofit fontScale="70000" lnSpcReduction="20000"/>
          </a:bodyPr>
          <a:lstStyle/>
          <a:p>
            <a:r>
              <a:rPr lang="zh-CN" altLang="en-US" dirty="0"/>
              <a:t>使用方式：</a:t>
            </a:r>
            <a:r>
              <a:rPr lang="en-US" altLang="zh-CN" dirty="0"/>
              <a:t>top [-] [d delay] [q] [c] [S] [s] [i] [n] [b]</a:t>
            </a:r>
            <a:endParaRPr lang="zh-CN" altLang="en-US" dirty="0"/>
          </a:p>
          <a:p>
            <a:r>
              <a:rPr lang="zh-CN" altLang="en-US" dirty="0"/>
              <a:t>说明：即时显示</a:t>
            </a:r>
            <a:r>
              <a:rPr lang="en-US" altLang="zh-CN" dirty="0"/>
              <a:t>process</a:t>
            </a:r>
            <a:r>
              <a:rPr lang="zh-CN" altLang="en-US" dirty="0"/>
              <a:t>的动态</a:t>
            </a:r>
          </a:p>
          <a:p>
            <a:r>
              <a:rPr lang="en-US" altLang="zh-CN" dirty="0"/>
              <a:t>d :</a:t>
            </a:r>
            <a:r>
              <a:rPr lang="zh-CN" altLang="en-US" dirty="0"/>
              <a:t>改变显示的更新速度，或是在交谈式指令列</a:t>
            </a:r>
            <a:r>
              <a:rPr lang="en-US" altLang="zh-CN" dirty="0"/>
              <a:t>( interactive command)</a:t>
            </a:r>
            <a:r>
              <a:rPr lang="zh-CN" altLang="en-US" dirty="0"/>
              <a:t>按</a:t>
            </a:r>
            <a:r>
              <a:rPr lang="en-US" altLang="zh-CN" dirty="0"/>
              <a:t>s</a:t>
            </a:r>
            <a:endParaRPr lang="zh-CN" altLang="en-US" dirty="0"/>
          </a:p>
          <a:p>
            <a:r>
              <a:rPr lang="en-US" altLang="zh-CN" dirty="0"/>
              <a:t>q :</a:t>
            </a:r>
            <a:r>
              <a:rPr lang="zh-CN" altLang="en-US" dirty="0"/>
              <a:t>没有任何延迟的显示速度，如果使用者是有</a:t>
            </a:r>
            <a:r>
              <a:rPr lang="en-US" altLang="zh-CN" dirty="0" err="1"/>
              <a:t>superuser</a:t>
            </a:r>
            <a:r>
              <a:rPr lang="zh-CN" altLang="en-US" dirty="0"/>
              <a:t>的权限，则</a:t>
            </a:r>
            <a:r>
              <a:rPr lang="en-US" altLang="zh-CN" dirty="0"/>
              <a:t>top</a:t>
            </a:r>
            <a:r>
              <a:rPr lang="zh-CN" altLang="en-US" dirty="0"/>
              <a:t>将会以最高的优先序执行</a:t>
            </a:r>
          </a:p>
          <a:p>
            <a:r>
              <a:rPr lang="en-US" altLang="zh-CN" dirty="0"/>
              <a:t>c :</a:t>
            </a:r>
            <a:r>
              <a:rPr lang="zh-CN" altLang="en-US" dirty="0"/>
              <a:t>切换显示模式，共有两种模式，一是只显示执行档的名称，另一种是显示完整的路径与名称</a:t>
            </a:r>
            <a:r>
              <a:rPr lang="en-US" altLang="zh-CN" dirty="0"/>
              <a:t>S :</a:t>
            </a:r>
            <a:r>
              <a:rPr lang="zh-CN" altLang="en-US" dirty="0"/>
              <a:t>累积模式，会将己完成或消失的子行程</a:t>
            </a:r>
            <a:r>
              <a:rPr lang="en-US" altLang="zh-CN" dirty="0"/>
              <a:t>( dead child process )</a:t>
            </a:r>
            <a:r>
              <a:rPr lang="zh-CN" altLang="en-US" dirty="0"/>
              <a:t>的</a:t>
            </a:r>
            <a:r>
              <a:rPr lang="en-US" altLang="zh-CN" dirty="0"/>
              <a:t>CPU time</a:t>
            </a:r>
            <a:r>
              <a:rPr lang="zh-CN" altLang="en-US" dirty="0"/>
              <a:t>累积起来</a:t>
            </a:r>
          </a:p>
          <a:p>
            <a:r>
              <a:rPr lang="en-US" altLang="zh-CN" dirty="0"/>
              <a:t>s :</a:t>
            </a:r>
            <a:r>
              <a:rPr lang="zh-CN" altLang="en-US" dirty="0"/>
              <a:t>安全模式，将交谈式指令取消</a:t>
            </a:r>
            <a:r>
              <a:rPr lang="en-US" altLang="zh-CN" dirty="0"/>
              <a:t>,</a:t>
            </a:r>
            <a:r>
              <a:rPr lang="zh-CN" altLang="en-US" dirty="0"/>
              <a:t>避免潜在的危机</a:t>
            </a:r>
          </a:p>
          <a:p>
            <a:r>
              <a:rPr lang="en-US" altLang="zh-CN" dirty="0"/>
              <a:t>i :</a:t>
            </a:r>
            <a:r>
              <a:rPr lang="zh-CN" altLang="en-US" dirty="0"/>
              <a:t>不显示任何闲置</a:t>
            </a:r>
            <a:r>
              <a:rPr lang="en-US" altLang="zh-CN" dirty="0"/>
              <a:t>(idle)</a:t>
            </a:r>
            <a:r>
              <a:rPr lang="zh-CN" altLang="en-US" dirty="0"/>
              <a:t>或无用</a:t>
            </a:r>
            <a:r>
              <a:rPr lang="en-US" altLang="zh-CN" dirty="0"/>
              <a:t>(zombie)</a:t>
            </a:r>
            <a:r>
              <a:rPr lang="zh-CN" altLang="en-US" dirty="0"/>
              <a:t>的行程</a:t>
            </a:r>
          </a:p>
          <a:p>
            <a:r>
              <a:rPr lang="en-US" altLang="zh-CN" dirty="0"/>
              <a:t>n :</a:t>
            </a:r>
            <a:r>
              <a:rPr lang="zh-CN" altLang="en-US" dirty="0"/>
              <a:t>更新的次数，完成后将会退出</a:t>
            </a:r>
            <a:r>
              <a:rPr lang="en-US" altLang="zh-CN" dirty="0"/>
              <a:t>top</a:t>
            </a:r>
            <a:endParaRPr lang="zh-CN" altLang="en-US" dirty="0"/>
          </a:p>
          <a:p>
            <a:r>
              <a:rPr lang="en-US" altLang="zh-CN" dirty="0"/>
              <a:t>b :</a:t>
            </a:r>
            <a:r>
              <a:rPr lang="zh-CN" altLang="en-US" dirty="0"/>
              <a:t>批次档模式，搭配</a:t>
            </a:r>
            <a:r>
              <a:rPr lang="en-US" altLang="zh-CN" dirty="0"/>
              <a:t>"n"</a:t>
            </a:r>
            <a:r>
              <a:rPr lang="zh-CN" altLang="en-US" dirty="0"/>
              <a:t>参数一起使用，可以用来将</a:t>
            </a:r>
            <a:r>
              <a:rPr lang="en-US" altLang="zh-CN" dirty="0"/>
              <a:t>top</a:t>
            </a:r>
            <a:r>
              <a:rPr lang="zh-CN" altLang="en-US" dirty="0"/>
              <a:t>的结果输出到档案内</a:t>
            </a:r>
          </a:p>
          <a:p>
            <a:endParaRPr lang="zh-CN" altLang="en-US" dirty="0"/>
          </a:p>
        </p:txBody>
      </p:sp>
      <p:sp>
        <p:nvSpPr>
          <p:cNvPr id="4" name="矩形 3"/>
          <p:cNvSpPr/>
          <p:nvPr/>
        </p:nvSpPr>
        <p:spPr>
          <a:xfrm>
            <a:off x="539552" y="5373216"/>
            <a:ext cx="7632848" cy="1754326"/>
          </a:xfrm>
          <a:prstGeom prst="rect">
            <a:avLst/>
          </a:prstGeom>
        </p:spPr>
        <p:txBody>
          <a:bodyPr wrap="square">
            <a:spAutoFit/>
          </a:bodyPr>
          <a:lstStyle/>
          <a:p>
            <a:r>
              <a:rPr lang="zh-CN" altLang="en-US" dirty="0"/>
              <a:t>范例：</a:t>
            </a:r>
          </a:p>
          <a:p>
            <a:r>
              <a:rPr lang="zh-CN" altLang="en-US" dirty="0"/>
              <a:t>显示更新十次后退出</a:t>
            </a:r>
            <a:r>
              <a:rPr lang="en-US" altLang="zh-CN" dirty="0"/>
              <a:t>;</a:t>
            </a:r>
            <a:endParaRPr lang="zh-CN" altLang="en-US" dirty="0"/>
          </a:p>
          <a:p>
            <a:r>
              <a:rPr lang="en-US" altLang="zh-CN" dirty="0"/>
              <a:t>top -n </a:t>
            </a:r>
            <a:r>
              <a:rPr lang="en-US" altLang="zh-CN" dirty="0" smtClean="0"/>
              <a:t>10</a:t>
            </a:r>
          </a:p>
          <a:p>
            <a:r>
              <a:rPr lang="zh-CN" altLang="en-US" dirty="0"/>
              <a:t>将更新显示二次的结果输入到名称为</a:t>
            </a:r>
            <a:r>
              <a:rPr lang="en-US" altLang="zh-CN" dirty="0"/>
              <a:t>top.log</a:t>
            </a:r>
            <a:r>
              <a:rPr lang="zh-CN" altLang="en-US" dirty="0"/>
              <a:t>的档案里</a:t>
            </a:r>
            <a:r>
              <a:rPr lang="en-US" altLang="zh-CN" dirty="0"/>
              <a:t>:</a:t>
            </a:r>
            <a:endParaRPr lang="zh-CN" altLang="en-US" dirty="0"/>
          </a:p>
          <a:p>
            <a:r>
              <a:rPr lang="en-US" altLang="zh-CN" dirty="0"/>
              <a:t>top -n 2 -b </a:t>
            </a:r>
            <a:r>
              <a:rPr lang="en-US" altLang="zh-CN" dirty="0" smtClean="0"/>
              <a:t>&gt; </a:t>
            </a:r>
            <a:r>
              <a:rPr lang="en-US" altLang="zh-CN" dirty="0"/>
              <a:t>top.log </a:t>
            </a:r>
            <a:endParaRPr lang="zh-CN" altLang="en-US" dirty="0"/>
          </a:p>
          <a:p>
            <a:endParaRPr lang="en-US" altLang="zh-CN" dirty="0"/>
          </a:p>
        </p:txBody>
      </p:sp>
    </p:spTree>
    <p:extLst>
      <p:ext uri="{BB962C8B-B14F-4D97-AF65-F5344CB8AC3E}">
        <p14:creationId xmlns:p14="http://schemas.microsoft.com/office/powerpoint/2010/main" val="259712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zh-CN" altLang="en-US" smtClean="0"/>
              <a:t>案例</a:t>
            </a:r>
          </a:p>
        </p:txBody>
      </p:sp>
      <p:sp>
        <p:nvSpPr>
          <p:cNvPr id="169987" name="内容占位符 2"/>
          <p:cNvSpPr>
            <a:spLocks noGrp="1"/>
          </p:cNvSpPr>
          <p:nvPr>
            <p:ph idx="1"/>
          </p:nvPr>
        </p:nvSpPr>
        <p:spPr>
          <a:xfrm>
            <a:off x="395288" y="1700213"/>
            <a:ext cx="7772400" cy="4038600"/>
          </a:xfrm>
        </p:spPr>
        <p:txBody>
          <a:bodyPr/>
          <a:lstStyle/>
          <a:p>
            <a:r>
              <a:rPr lang="zh-CN" altLang="en-US" smtClean="0"/>
              <a:t>某电网公司可靠性系统</a:t>
            </a:r>
            <a:endParaRPr lang="en-US" altLang="zh-CN" smtClean="0"/>
          </a:p>
          <a:p>
            <a:pPr lvl="1"/>
            <a:r>
              <a:rPr lang="en-US" altLang="zh-CN" smtClean="0"/>
              <a:t>JVM</a:t>
            </a:r>
            <a:r>
              <a:rPr lang="zh-CN" altLang="en-US" smtClean="0"/>
              <a:t>内存不足、频繁</a:t>
            </a:r>
            <a:r>
              <a:rPr lang="en-US" altLang="zh-CN" smtClean="0"/>
              <a:t>GC</a:t>
            </a:r>
            <a:r>
              <a:rPr lang="zh-CN" altLang="en-US" smtClean="0"/>
              <a:t>、服务器</a:t>
            </a:r>
            <a:r>
              <a:rPr lang="en-US" altLang="zh-CN" smtClean="0"/>
              <a:t>CPU</a:t>
            </a:r>
            <a:r>
              <a:rPr lang="zh-CN" altLang="en-US" smtClean="0"/>
              <a:t>忙</a:t>
            </a:r>
          </a:p>
          <a:p>
            <a:endParaRPr lang="zh-CN" altLang="en-US" smtClean="0"/>
          </a:p>
        </p:txBody>
      </p:sp>
      <p:pic>
        <p:nvPicPr>
          <p:cNvPr id="169988" name="Picture 2" descr="D:\贵州电网\可靠性系统\可靠性系统性能诊断分析\3-30\JVM内存不足、频繁GC、服务器CPU忙.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781300"/>
            <a:ext cx="6481762"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5884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a:t>
            </a:r>
            <a:r>
              <a:rPr lang="zh-CN" altLang="en-US" dirty="0" smtClean="0"/>
              <a:t>参数调整与优化</a:t>
            </a:r>
            <a:endParaRPr lang="zh-CN" altLang="en-US" dirty="0"/>
          </a:p>
        </p:txBody>
      </p:sp>
      <p:sp>
        <p:nvSpPr>
          <p:cNvPr id="3" name="内容占位符 2"/>
          <p:cNvSpPr>
            <a:spLocks noGrp="1"/>
          </p:cNvSpPr>
          <p:nvPr>
            <p:ph idx="1"/>
          </p:nvPr>
        </p:nvSpPr>
        <p:spPr/>
        <p:txBody>
          <a:bodyPr/>
          <a:lstStyle/>
          <a:p>
            <a:r>
              <a:rPr lang="en-US" altLang="zh-CN" dirty="0" smtClean="0"/>
              <a:t>JVM</a:t>
            </a:r>
            <a:r>
              <a:rPr lang="zh-CN" altLang="en-US" dirty="0" smtClean="0"/>
              <a:t>堆参数设置</a:t>
            </a:r>
            <a:endParaRPr lang="en-US" altLang="zh-CN" dirty="0" smtClean="0"/>
          </a:p>
          <a:p>
            <a:r>
              <a:rPr lang="en-US" altLang="zh-CN" dirty="0" smtClean="0"/>
              <a:t>GC</a:t>
            </a:r>
            <a:r>
              <a:rPr lang="zh-CN" altLang="en-US" dirty="0" smtClean="0"/>
              <a:t>参数设置</a:t>
            </a:r>
            <a:endParaRPr lang="zh-CN" altLang="en-US" dirty="0"/>
          </a:p>
        </p:txBody>
      </p:sp>
    </p:spTree>
    <p:extLst>
      <p:ext uri="{BB962C8B-B14F-4D97-AF65-F5344CB8AC3E}">
        <p14:creationId xmlns:p14="http://schemas.microsoft.com/office/powerpoint/2010/main" val="2629439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GC</a:t>
            </a:r>
            <a:r>
              <a:rPr lang="zh-CN" altLang="zh-CN" dirty="0"/>
              <a:t>策略对系统性能的影</a:t>
            </a:r>
            <a:r>
              <a:rPr lang="zh-CN" altLang="zh-CN" dirty="0" smtClean="0"/>
              <a:t>响</a:t>
            </a:r>
            <a:endParaRPr lang="zh-CN" altLang="en-US" dirty="0"/>
          </a:p>
        </p:txBody>
      </p:sp>
      <p:sp>
        <p:nvSpPr>
          <p:cNvPr id="3" name="内容占位符 2"/>
          <p:cNvSpPr>
            <a:spLocks noGrp="1"/>
          </p:cNvSpPr>
          <p:nvPr>
            <p:ph idx="1"/>
          </p:nvPr>
        </p:nvSpPr>
        <p:spPr/>
        <p:txBody>
          <a:bodyPr/>
          <a:lstStyle/>
          <a:p>
            <a:r>
              <a:rPr lang="zh-CN" altLang="zh-CN" dirty="0"/>
              <a:t>新生代串行收集器</a:t>
            </a:r>
          </a:p>
          <a:p>
            <a:r>
              <a:rPr lang="zh-CN" altLang="zh-CN" dirty="0"/>
              <a:t>老年代串行收集器</a:t>
            </a:r>
          </a:p>
          <a:p>
            <a:r>
              <a:rPr lang="zh-CN" altLang="zh-CN" dirty="0"/>
              <a:t>并行收集器</a:t>
            </a:r>
          </a:p>
          <a:p>
            <a:r>
              <a:rPr lang="zh-CN" altLang="zh-CN" dirty="0"/>
              <a:t>新生代并行回收收集器</a:t>
            </a:r>
          </a:p>
          <a:p>
            <a:r>
              <a:rPr lang="zh-CN" altLang="zh-CN" dirty="0" smtClean="0"/>
              <a:t>老</a:t>
            </a:r>
            <a:r>
              <a:rPr lang="zh-CN" altLang="en-US" dirty="0" smtClean="0"/>
              <a:t>年</a:t>
            </a:r>
            <a:r>
              <a:rPr lang="zh-CN" altLang="zh-CN" dirty="0" smtClean="0"/>
              <a:t>代</a:t>
            </a:r>
            <a:r>
              <a:rPr lang="zh-CN" altLang="zh-CN" dirty="0"/>
              <a:t>并行回收收集器</a:t>
            </a:r>
          </a:p>
          <a:p>
            <a:r>
              <a:rPr lang="en-US" altLang="zh-CN" dirty="0"/>
              <a:t>CMS</a:t>
            </a:r>
            <a:r>
              <a:rPr lang="zh-CN" altLang="zh-CN" dirty="0"/>
              <a:t>（</a:t>
            </a:r>
            <a:r>
              <a:rPr lang="en-US" altLang="zh-CN" dirty="0"/>
              <a:t>Concurrent Mark Sweep</a:t>
            </a:r>
            <a:r>
              <a:rPr lang="zh-CN" altLang="zh-CN" dirty="0"/>
              <a:t>）收集器</a:t>
            </a:r>
          </a:p>
          <a:p>
            <a:endParaRPr lang="zh-CN" altLang="en-US" dirty="0"/>
          </a:p>
        </p:txBody>
      </p:sp>
      <p:sp>
        <p:nvSpPr>
          <p:cNvPr id="4" name="矩形 3"/>
          <p:cNvSpPr/>
          <p:nvPr/>
        </p:nvSpPr>
        <p:spPr>
          <a:xfrm>
            <a:off x="633264" y="5085184"/>
            <a:ext cx="3888432" cy="1477328"/>
          </a:xfrm>
          <a:prstGeom prst="rect">
            <a:avLst/>
          </a:prstGeom>
        </p:spPr>
        <p:txBody>
          <a:bodyPr wrap="square">
            <a:spAutoFit/>
          </a:bodyPr>
          <a:lstStyle/>
          <a:p>
            <a:r>
              <a:rPr lang="en-US" altLang="zh-CN" b="1" dirty="0"/>
              <a:t>-</a:t>
            </a:r>
            <a:r>
              <a:rPr lang="en-US" altLang="zh-CN" b="1" dirty="0" err="1" smtClean="0"/>
              <a:t>Xgcpolicy:optthruput</a:t>
            </a:r>
            <a:endParaRPr lang="en-US" altLang="zh-CN" b="1" dirty="0" smtClean="0"/>
          </a:p>
          <a:p>
            <a:r>
              <a:rPr lang="en-US" altLang="zh-CN" b="1" dirty="0"/>
              <a:t>-</a:t>
            </a:r>
            <a:r>
              <a:rPr lang="en-US" altLang="zh-CN" b="1" dirty="0" err="1"/>
              <a:t>Xgcpolicy:optavgpause</a:t>
            </a:r>
            <a:endParaRPr lang="zh-CN" altLang="zh-CN" b="1" dirty="0"/>
          </a:p>
          <a:p>
            <a:r>
              <a:rPr lang="en-US" altLang="zh-CN" b="1" dirty="0"/>
              <a:t>-</a:t>
            </a:r>
            <a:r>
              <a:rPr lang="en-US" altLang="zh-CN" b="1" dirty="0" err="1"/>
              <a:t>Xgcpolicy:gencon</a:t>
            </a:r>
            <a:endParaRPr lang="zh-CN" altLang="zh-CN" b="1" dirty="0"/>
          </a:p>
          <a:p>
            <a:r>
              <a:rPr lang="en-US" altLang="zh-CN" b="1" dirty="0"/>
              <a:t>-</a:t>
            </a:r>
            <a:r>
              <a:rPr lang="en-US" altLang="zh-CN" b="1" dirty="0" err="1"/>
              <a:t>Xgcpolicy:balanced</a:t>
            </a:r>
            <a:endParaRPr lang="zh-CN" altLang="zh-CN" b="1" dirty="0"/>
          </a:p>
          <a:p>
            <a:endParaRPr lang="zh-CN" altLang="zh-CN" b="1" dirty="0"/>
          </a:p>
        </p:txBody>
      </p:sp>
      <p:sp>
        <p:nvSpPr>
          <p:cNvPr id="5" name="矩形 4"/>
          <p:cNvSpPr/>
          <p:nvPr/>
        </p:nvSpPr>
        <p:spPr>
          <a:xfrm>
            <a:off x="4521696" y="5454516"/>
            <a:ext cx="2800062" cy="369332"/>
          </a:xfrm>
          <a:prstGeom prst="rect">
            <a:avLst/>
          </a:prstGeom>
        </p:spPr>
        <p:txBody>
          <a:bodyPr wrap="none">
            <a:spAutoFit/>
          </a:bodyPr>
          <a:lstStyle/>
          <a:p>
            <a:r>
              <a:rPr lang="zh-CN" altLang="zh-CN" b="1" dirty="0"/>
              <a:t>案例 </a:t>
            </a:r>
            <a:r>
              <a:rPr lang="en-US" altLang="zh-CN" b="1" dirty="0"/>
              <a:t>– </a:t>
            </a:r>
            <a:r>
              <a:rPr lang="en-US" altLang="zh-CN" b="1" dirty="0" err="1"/>
              <a:t>PlantsByWebSphere</a:t>
            </a:r>
            <a:endParaRPr lang="zh-CN" altLang="zh-CN" b="1" dirty="0"/>
          </a:p>
        </p:txBody>
      </p:sp>
    </p:spTree>
    <p:extLst>
      <p:ext uri="{BB962C8B-B14F-4D97-AF65-F5344CB8AC3E}">
        <p14:creationId xmlns:p14="http://schemas.microsoft.com/office/powerpoint/2010/main" val="2091377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b="0" dirty="0" smtClean="0"/>
              <a:t>Java</a:t>
            </a:r>
            <a:r>
              <a:rPr lang="zh-CN" altLang="zh-CN" b="0" dirty="0" smtClean="0"/>
              <a:t>代码性能问题诊</a:t>
            </a:r>
            <a:r>
              <a:rPr lang="zh-CN" altLang="zh-CN" b="0" dirty="0" smtClean="0"/>
              <a:t>断分析</a:t>
            </a:r>
            <a:r>
              <a:rPr lang="zh-CN" altLang="en-US" b="0" dirty="0" smtClean="0"/>
              <a:t>与优化</a:t>
            </a:r>
            <a:endParaRPr lang="zh-CN" altLang="en-US" b="0" dirty="0" smtClean="0"/>
          </a:p>
        </p:txBody>
      </p:sp>
      <p:sp>
        <p:nvSpPr>
          <p:cNvPr id="164867" name="内容占位符 2"/>
          <p:cNvSpPr>
            <a:spLocks noGrp="1"/>
          </p:cNvSpPr>
          <p:nvPr>
            <p:ph idx="1"/>
          </p:nvPr>
        </p:nvSpPr>
        <p:spPr/>
        <p:txBody>
          <a:bodyPr/>
          <a:lstStyle/>
          <a:p>
            <a:r>
              <a:rPr lang="en-US" altLang="zh-CN" dirty="0" smtClean="0"/>
              <a:t>Java</a:t>
            </a:r>
            <a:r>
              <a:rPr lang="zh-CN" altLang="en-US" dirty="0" smtClean="0"/>
              <a:t>代码性能分析</a:t>
            </a:r>
            <a:endParaRPr lang="en-US" altLang="zh-CN" dirty="0" smtClean="0"/>
          </a:p>
          <a:p>
            <a:r>
              <a:rPr lang="en-US" altLang="zh-CN" dirty="0" smtClean="0"/>
              <a:t>JSP\Servlet</a:t>
            </a:r>
            <a:r>
              <a:rPr lang="zh-CN" altLang="en-US" dirty="0" smtClean="0"/>
              <a:t>性能分</a:t>
            </a:r>
            <a:r>
              <a:rPr lang="zh-CN" altLang="en-US" dirty="0" smtClean="0"/>
              <a:t>析与优化</a:t>
            </a:r>
            <a:endParaRPr lang="en-US" altLang="zh-CN" dirty="0" smtClean="0"/>
          </a:p>
          <a:p>
            <a:r>
              <a:rPr lang="en-US" altLang="zh-CN" dirty="0" smtClean="0"/>
              <a:t>JDBC</a:t>
            </a:r>
            <a:r>
              <a:rPr lang="zh-CN" altLang="en-US" dirty="0" smtClean="0"/>
              <a:t>性能分</a:t>
            </a:r>
            <a:r>
              <a:rPr lang="zh-CN" altLang="en-US" dirty="0" smtClean="0"/>
              <a:t>析与优化</a:t>
            </a:r>
            <a:endParaRPr lang="en-US" altLang="zh-CN" dirty="0" smtClean="0"/>
          </a:p>
          <a:p>
            <a:endParaRPr lang="en-US" altLang="zh-CN" dirty="0" smtClean="0"/>
          </a:p>
          <a:p>
            <a:r>
              <a:rPr lang="en-US" altLang="zh-CN" dirty="0" err="1" smtClean="0"/>
              <a:t>JProfiler</a:t>
            </a:r>
            <a:r>
              <a:rPr lang="zh-CN" altLang="en-US" dirty="0" smtClean="0"/>
              <a:t>等性</a:t>
            </a:r>
            <a:r>
              <a:rPr lang="zh-CN" altLang="en-US" dirty="0" smtClean="0"/>
              <a:t>能分析工具的应用</a:t>
            </a:r>
          </a:p>
        </p:txBody>
      </p:sp>
    </p:spTree>
    <p:extLst>
      <p:ext uri="{BB962C8B-B14F-4D97-AF65-F5344CB8AC3E}">
        <p14:creationId xmlns:p14="http://schemas.microsoft.com/office/powerpoint/2010/main" val="17868525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t>Java</a:t>
            </a:r>
            <a:r>
              <a:rPr lang="zh-CN" altLang="en-US" smtClean="0"/>
              <a:t>代码性能分析</a:t>
            </a:r>
          </a:p>
        </p:txBody>
      </p:sp>
      <p:sp>
        <p:nvSpPr>
          <p:cNvPr id="165891" name="内容占位符 2"/>
          <p:cNvSpPr>
            <a:spLocks noGrp="1"/>
          </p:cNvSpPr>
          <p:nvPr>
            <p:ph idx="1"/>
          </p:nvPr>
        </p:nvSpPr>
        <p:spPr/>
        <p:txBody>
          <a:bodyPr/>
          <a:lstStyle/>
          <a:p>
            <a:r>
              <a:rPr lang="zh-CN" altLang="en-US" dirty="0" smtClean="0"/>
              <a:t>代码执行效率</a:t>
            </a:r>
            <a:endParaRPr lang="en-US" altLang="zh-CN" dirty="0" smtClean="0"/>
          </a:p>
          <a:p>
            <a:r>
              <a:rPr lang="en-US" altLang="zh-CN" dirty="0" smtClean="0"/>
              <a:t>CPU</a:t>
            </a:r>
            <a:r>
              <a:rPr lang="zh-CN" altLang="en-US" dirty="0" smtClean="0"/>
              <a:t>使用</a:t>
            </a:r>
            <a:endParaRPr lang="en-US" altLang="zh-CN" dirty="0" smtClean="0"/>
          </a:p>
          <a:p>
            <a:r>
              <a:rPr lang="zh-CN" altLang="en-US" dirty="0" smtClean="0"/>
              <a:t>内存使用</a:t>
            </a:r>
            <a:endParaRPr lang="en-US" altLang="zh-CN" dirty="0" smtClean="0"/>
          </a:p>
          <a:p>
            <a:r>
              <a:rPr lang="en-US" altLang="zh-CN" dirty="0" smtClean="0"/>
              <a:t>IO</a:t>
            </a:r>
            <a:r>
              <a:rPr lang="zh-CN" altLang="en-US" dirty="0" smtClean="0"/>
              <a:t>使用</a:t>
            </a:r>
            <a:endParaRPr lang="en-US" altLang="zh-CN" dirty="0" smtClean="0"/>
          </a:p>
          <a:p>
            <a:r>
              <a:rPr lang="zh-CN" altLang="en-US" dirty="0" smtClean="0"/>
              <a:t>线程</a:t>
            </a:r>
            <a:r>
              <a:rPr lang="en-US" altLang="zh-CN" dirty="0" smtClean="0"/>
              <a:t>\</a:t>
            </a:r>
            <a:r>
              <a:rPr lang="zh-CN" altLang="en-US" dirty="0" smtClean="0"/>
              <a:t>锁</a:t>
            </a:r>
            <a:endParaRPr lang="en-US" altLang="zh-CN" dirty="0" smtClean="0"/>
          </a:p>
        </p:txBody>
      </p:sp>
    </p:spTree>
    <p:extLst>
      <p:ext uri="{BB962C8B-B14F-4D97-AF65-F5344CB8AC3E}">
        <p14:creationId xmlns:p14="http://schemas.microsoft.com/office/powerpoint/2010/main" val="4089217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dirty="0" smtClean="0"/>
              <a:t>JAVA</a:t>
            </a:r>
            <a:r>
              <a:rPr lang="zh-CN" altLang="en-US" dirty="0" smtClean="0"/>
              <a:t>代码执行效率监控分析</a:t>
            </a:r>
          </a:p>
        </p:txBody>
      </p:sp>
      <p:pic>
        <p:nvPicPr>
          <p:cNvPr id="166915" name="Picture 2" descr="715f86cd9df4fa150eb34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46" y="1484784"/>
            <a:ext cx="8816975"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564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dirty="0" smtClean="0"/>
              <a:t>JAVA</a:t>
            </a:r>
            <a:r>
              <a:rPr lang="zh-CN" altLang="en-US" dirty="0" smtClean="0"/>
              <a:t> </a:t>
            </a:r>
            <a:r>
              <a:rPr lang="en-US" altLang="zh-CN" dirty="0" smtClean="0"/>
              <a:t>CPU</a:t>
            </a:r>
            <a:r>
              <a:rPr lang="zh-CN" altLang="en-US" dirty="0" smtClean="0"/>
              <a:t>使用监控分析</a:t>
            </a:r>
          </a:p>
        </p:txBody>
      </p:sp>
      <p:sp>
        <p:nvSpPr>
          <p:cNvPr id="3" name="内容占位符 2"/>
          <p:cNvSpPr>
            <a:spLocks noGrp="1"/>
          </p:cNvSpPr>
          <p:nvPr>
            <p:ph idx="1"/>
          </p:nvPr>
        </p:nvSpPr>
        <p:spPr/>
        <p:txBody>
          <a:bodyPr/>
          <a:lstStyle/>
          <a:p>
            <a:pPr>
              <a:defRPr/>
            </a:pPr>
            <a:r>
              <a:rPr lang="zh-CN" altLang="en-US" sz="2000" dirty="0" smtClean="0"/>
              <a:t>查看</a:t>
            </a:r>
            <a:r>
              <a:rPr lang="en-US" altLang="zh-CN" sz="2000" dirty="0" smtClean="0"/>
              <a:t>java</a:t>
            </a:r>
            <a:r>
              <a:rPr lang="zh-CN" altLang="en-US" sz="2000" dirty="0" smtClean="0"/>
              <a:t>进程</a:t>
            </a:r>
            <a:r>
              <a:rPr lang="en-US" altLang="zh-CN" sz="2000" dirty="0" smtClean="0"/>
              <a:t>:</a:t>
            </a:r>
            <a:r>
              <a:rPr lang="zh-CN" altLang="en-US" sz="2000" dirty="0" smtClean="0"/>
              <a:t> </a:t>
            </a:r>
            <a:r>
              <a:rPr lang="en-US" altLang="zh-CN" sz="2000" b="1" dirty="0" err="1" smtClean="0"/>
              <a:t>jps</a:t>
            </a:r>
            <a:endParaRPr lang="en-US" altLang="zh-CN" sz="2000" b="1" dirty="0" smtClean="0"/>
          </a:p>
          <a:p>
            <a:pPr>
              <a:defRPr/>
            </a:pPr>
            <a:r>
              <a:rPr lang="zh-CN" altLang="en-US" sz="2000" dirty="0" smtClean="0"/>
              <a:t>确认</a:t>
            </a:r>
            <a:r>
              <a:rPr lang="en-US" altLang="zh-CN" sz="2000" dirty="0" smtClean="0"/>
              <a:t>java</a:t>
            </a:r>
            <a:r>
              <a:rPr lang="zh-CN" altLang="en-US" sz="2000" dirty="0" smtClean="0"/>
              <a:t>进程</a:t>
            </a:r>
            <a:r>
              <a:rPr lang="en-US" altLang="zh-CN" sz="2000" dirty="0" smtClean="0"/>
              <a:t>CPU</a:t>
            </a:r>
            <a:r>
              <a:rPr lang="zh-CN" altLang="en-US" sz="2000" dirty="0" smtClean="0"/>
              <a:t>性能</a:t>
            </a:r>
            <a:r>
              <a:rPr lang="en-US" altLang="zh-CN" sz="2000" dirty="0" smtClean="0"/>
              <a:t>:</a:t>
            </a:r>
            <a:r>
              <a:rPr lang="zh-CN" altLang="en-US" sz="2000" dirty="0" smtClean="0"/>
              <a:t> </a:t>
            </a:r>
            <a:endParaRPr lang="en-US" altLang="zh-CN" sz="2000" dirty="0" smtClean="0"/>
          </a:p>
          <a:p>
            <a:pPr marL="0" indent="0">
              <a:buFontTx/>
              <a:buNone/>
              <a:defRPr/>
            </a:pPr>
            <a:r>
              <a:rPr lang="zh-CN" altLang="en-US" sz="2000" dirty="0" smtClean="0"/>
              <a:t>    </a:t>
            </a:r>
            <a:r>
              <a:rPr lang="en-US" altLang="zh-CN" sz="2000" b="1" dirty="0" err="1" smtClean="0"/>
              <a:t>pidstat</a:t>
            </a:r>
            <a:r>
              <a:rPr lang="en-US" altLang="zh-CN" sz="2000" dirty="0" smtClean="0"/>
              <a:t> -p &lt;PID&gt; -u 1 3</a:t>
            </a:r>
          </a:p>
          <a:p>
            <a:pPr>
              <a:defRPr/>
            </a:pPr>
            <a:r>
              <a:rPr lang="zh-CN" altLang="en-US" sz="2000" dirty="0" smtClean="0"/>
              <a:t>进一步查看线程</a:t>
            </a:r>
            <a:r>
              <a:rPr lang="en-US" altLang="zh-CN" sz="2000" dirty="0" smtClean="0"/>
              <a:t>CPU</a:t>
            </a:r>
            <a:r>
              <a:rPr lang="zh-CN" altLang="en-US" sz="2000" dirty="0" smtClean="0"/>
              <a:t>性能</a:t>
            </a:r>
            <a:r>
              <a:rPr lang="en-US" altLang="zh-CN" sz="2000" dirty="0" smtClean="0"/>
              <a:t>,</a:t>
            </a:r>
            <a:r>
              <a:rPr lang="zh-CN" altLang="en-US" sz="2000" dirty="0" smtClean="0"/>
              <a:t>定位到</a:t>
            </a:r>
            <a:r>
              <a:rPr lang="en-US" altLang="zh-CN" sz="2000" dirty="0" smtClean="0"/>
              <a:t>CPU</a:t>
            </a:r>
            <a:r>
              <a:rPr lang="zh-CN" altLang="en-US" sz="2000" dirty="0" smtClean="0"/>
              <a:t>高消耗的线程</a:t>
            </a:r>
            <a:r>
              <a:rPr lang="en-US" altLang="zh-CN" sz="2000" dirty="0" smtClean="0"/>
              <a:t>ID:</a:t>
            </a:r>
            <a:r>
              <a:rPr lang="zh-CN" altLang="en-US" sz="2000" dirty="0" smtClean="0"/>
              <a:t> </a:t>
            </a:r>
            <a:endParaRPr lang="en-US" altLang="zh-CN" sz="2000" dirty="0" smtClean="0"/>
          </a:p>
          <a:p>
            <a:pPr marL="0" indent="0">
              <a:buFontTx/>
              <a:buNone/>
              <a:defRPr/>
            </a:pPr>
            <a:r>
              <a:rPr lang="zh-CN" altLang="en-US" sz="2000" dirty="0" smtClean="0"/>
              <a:t>    </a:t>
            </a:r>
            <a:r>
              <a:rPr lang="en-US" altLang="zh-CN" sz="2000" dirty="0" err="1" smtClean="0"/>
              <a:t>pidstat</a:t>
            </a:r>
            <a:r>
              <a:rPr lang="en-US" altLang="zh-CN" sz="2000" dirty="0" smtClean="0"/>
              <a:t> -p &lt;PID&gt; 1 3 -u -t</a:t>
            </a:r>
          </a:p>
          <a:p>
            <a:pPr>
              <a:defRPr/>
            </a:pPr>
            <a:r>
              <a:rPr lang="zh-CN" altLang="en-US" sz="2000" dirty="0" smtClean="0"/>
              <a:t>根据定位到的线程</a:t>
            </a:r>
            <a:r>
              <a:rPr lang="en-US" altLang="zh-CN" sz="2000" dirty="0" smtClean="0"/>
              <a:t>ID,</a:t>
            </a:r>
            <a:r>
              <a:rPr lang="zh-CN" altLang="en-US" sz="2000" dirty="0" smtClean="0"/>
              <a:t>使用</a:t>
            </a:r>
            <a:r>
              <a:rPr lang="en-US" altLang="zh-CN" sz="2000" b="1" dirty="0" err="1" smtClean="0"/>
              <a:t>jstack</a:t>
            </a:r>
            <a:r>
              <a:rPr lang="zh-CN" altLang="en-US" sz="2000" dirty="0" smtClean="0"/>
              <a:t>导出线程堆栈进行验证</a:t>
            </a:r>
            <a:r>
              <a:rPr lang="en-US" altLang="zh-CN" sz="2000" dirty="0" smtClean="0"/>
              <a:t>:</a:t>
            </a:r>
          </a:p>
          <a:p>
            <a:pPr marL="0" indent="0">
              <a:buFontTx/>
              <a:buNone/>
              <a:defRPr/>
            </a:pPr>
            <a:r>
              <a:rPr lang="zh-CN" altLang="en-US" sz="2000" dirty="0" smtClean="0"/>
              <a:t>    </a:t>
            </a:r>
            <a:r>
              <a:rPr lang="en-US" altLang="zh-CN" sz="2000" dirty="0" err="1" smtClean="0"/>
              <a:t>jstack</a:t>
            </a:r>
            <a:r>
              <a:rPr lang="en-US" altLang="zh-CN" sz="2000" dirty="0" smtClean="0"/>
              <a:t> -l &lt;PID&gt; &gt;/</a:t>
            </a:r>
            <a:r>
              <a:rPr lang="en-US" altLang="zh-CN" sz="2000" dirty="0" err="1" smtClean="0"/>
              <a:t>tmp</a:t>
            </a:r>
            <a:r>
              <a:rPr lang="en-US" altLang="zh-CN" sz="2000" dirty="0" smtClean="0"/>
              <a:t>/t.txt</a:t>
            </a:r>
          </a:p>
          <a:p>
            <a:pPr marL="0" indent="0">
              <a:buFontTx/>
              <a:buNone/>
              <a:defRPr/>
            </a:pPr>
            <a:r>
              <a:rPr lang="zh-CN" altLang="en-US" sz="2000" dirty="0"/>
              <a:t> </a:t>
            </a:r>
            <a:r>
              <a:rPr lang="zh-CN" altLang="en-US" sz="2000" dirty="0" smtClean="0"/>
              <a:t>   在导出的线程堆栈中查找引起高</a:t>
            </a:r>
            <a:r>
              <a:rPr lang="en-US" altLang="zh-CN" sz="2000" dirty="0" smtClean="0"/>
              <a:t>CPU</a:t>
            </a:r>
            <a:r>
              <a:rPr lang="zh-CN" altLang="en-US" sz="2000" dirty="0" smtClean="0"/>
              <a:t>消耗的线程</a:t>
            </a:r>
            <a:r>
              <a:rPr lang="en-US" altLang="zh-CN" sz="2000" dirty="0" smtClean="0"/>
              <a:t>ID(</a:t>
            </a:r>
            <a:r>
              <a:rPr lang="en-US" altLang="zh-CN" sz="2000" dirty="0" err="1" smtClean="0"/>
              <a:t>nid</a:t>
            </a:r>
            <a:r>
              <a:rPr lang="en-US" altLang="zh-CN" sz="2000" dirty="0" smtClean="0"/>
              <a:t>),</a:t>
            </a:r>
            <a:r>
              <a:rPr lang="zh-CN" altLang="en-US" sz="2000" dirty="0" smtClean="0"/>
              <a:t>需要从十六进制转换为</a:t>
            </a:r>
            <a:r>
              <a:rPr lang="en-US" altLang="zh-CN" sz="2000" dirty="0" smtClean="0"/>
              <a:t>10</a:t>
            </a:r>
            <a:r>
              <a:rPr lang="zh-CN" altLang="en-US" sz="2000" dirty="0" smtClean="0"/>
              <a:t>进制</a:t>
            </a:r>
            <a:r>
              <a:rPr lang="en-US" altLang="zh-CN" sz="2000" dirty="0" smtClean="0"/>
              <a:t>,</a:t>
            </a:r>
            <a:r>
              <a:rPr lang="zh-CN" altLang="en-US" sz="2000" dirty="0" smtClean="0"/>
              <a:t>从而定位到哪个线程的</a:t>
            </a:r>
            <a:r>
              <a:rPr lang="en-US" altLang="zh-CN" sz="2000" dirty="0" smtClean="0"/>
              <a:t>Java</a:t>
            </a:r>
            <a:r>
              <a:rPr lang="zh-CN" altLang="en-US" sz="2000" dirty="0" smtClean="0"/>
              <a:t>代码执行导致占用大量</a:t>
            </a:r>
            <a:r>
              <a:rPr lang="en-US" altLang="zh-CN" sz="2000" dirty="0" smtClean="0"/>
              <a:t>CPU</a:t>
            </a:r>
            <a:endParaRPr lang="zh-CN" altLang="en-US" sz="2000" dirty="0"/>
          </a:p>
        </p:txBody>
      </p:sp>
    </p:spTree>
    <p:extLst>
      <p:ext uri="{BB962C8B-B14F-4D97-AF65-F5344CB8AC3E}">
        <p14:creationId xmlns:p14="http://schemas.microsoft.com/office/powerpoint/2010/main" val="22153964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dirty="0" smtClean="0"/>
              <a:t>JAVA</a:t>
            </a:r>
            <a:r>
              <a:rPr lang="zh-CN" altLang="en-US" dirty="0" smtClean="0"/>
              <a:t>内存使用监控分析</a:t>
            </a:r>
          </a:p>
        </p:txBody>
      </p:sp>
      <p:pic>
        <p:nvPicPr>
          <p:cNvPr id="16896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91440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55221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en-US" altLang="zh-CN" smtClean="0"/>
              <a:t>JProfiler</a:t>
            </a:r>
            <a:r>
              <a:rPr lang="zh-CN" altLang="en-US" smtClean="0"/>
              <a:t>性能分析工具的应用</a:t>
            </a:r>
          </a:p>
        </p:txBody>
      </p:sp>
      <p:pic>
        <p:nvPicPr>
          <p:cNvPr id="184323" name="Picture 2" descr="D:\PrefTest\JAVA调优\JAVA代码性能诊断\JProfiler\Jprofil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68760"/>
            <a:ext cx="6359932" cy="55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59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p:cNvSpPr>
            <a:spLocks noGrp="1"/>
          </p:cNvSpPr>
          <p:nvPr>
            <p:ph type="title"/>
          </p:nvPr>
        </p:nvSpPr>
        <p:spPr/>
        <p:txBody>
          <a:bodyPr/>
          <a:lstStyle/>
          <a:p>
            <a:r>
              <a:rPr lang="zh-CN" altLang="en-US" smtClean="0"/>
              <a:t>案例演练</a:t>
            </a:r>
            <a:r>
              <a:rPr lang="en-US" altLang="zh-CN" smtClean="0"/>
              <a:t>-Java</a:t>
            </a:r>
            <a:r>
              <a:rPr lang="zh-CN" altLang="en-US" smtClean="0"/>
              <a:t>内存泄漏检测</a:t>
            </a:r>
          </a:p>
        </p:txBody>
      </p:sp>
      <p:sp>
        <p:nvSpPr>
          <p:cNvPr id="185347" name="内容占位符 2"/>
          <p:cNvSpPr>
            <a:spLocks noGrp="1"/>
          </p:cNvSpPr>
          <p:nvPr>
            <p:ph idx="1"/>
          </p:nvPr>
        </p:nvSpPr>
        <p:spPr/>
        <p:txBody>
          <a:bodyPr/>
          <a:lstStyle/>
          <a:p>
            <a:r>
              <a:rPr lang="en-US" altLang="zh-CN" smtClean="0"/>
              <a:t>TestMem</a:t>
            </a:r>
            <a:endParaRPr lang="zh-CN" altLang="en-US" smtClean="0"/>
          </a:p>
        </p:txBody>
      </p:sp>
    </p:spTree>
    <p:extLst>
      <p:ext uri="{BB962C8B-B14F-4D97-AF65-F5344CB8AC3E}">
        <p14:creationId xmlns:p14="http://schemas.microsoft.com/office/powerpoint/2010/main" val="1528586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嘉为IT培训学院​​">
  <a:themeElements>
    <a:clrScheme name="Canway">
      <a:dk1>
        <a:sysClr val="windowText" lastClr="000000"/>
      </a:dk1>
      <a:lt1>
        <a:srgbClr val="FFFFFF"/>
      </a:lt1>
      <a:dk2>
        <a:srgbClr val="657E19"/>
      </a:dk2>
      <a:lt2>
        <a:srgbClr val="DCEDA8"/>
      </a:lt2>
      <a:accent1>
        <a:srgbClr val="669E14"/>
      </a:accent1>
      <a:accent2>
        <a:srgbClr val="87A722"/>
      </a:accent2>
      <a:accent3>
        <a:srgbClr val="B7DB4B"/>
      </a:accent3>
      <a:accent4>
        <a:srgbClr val="F1F8DC"/>
      </a:accent4>
      <a:accent5>
        <a:srgbClr val="4BACC6"/>
      </a:accent5>
      <a:accent6>
        <a:srgbClr val="F79646"/>
      </a:accent6>
      <a:hlink>
        <a:srgbClr val="FFFFFF"/>
      </a:hlink>
      <a:folHlink>
        <a:srgbClr val="BADC5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38B17CACE1E7ED42908D2ECF59FC45A4" ma:contentTypeVersion="3" ma:contentTypeDescription="新建文档。" ma:contentTypeScope="" ma:versionID="ce81375b0d717bec394439c06e8cb69a">
  <xsd:schema xmlns:xsd="http://www.w3.org/2001/XMLSchema" xmlns:xs="http://www.w3.org/2001/XMLSchema" xmlns:p="http://schemas.microsoft.com/office/2006/metadata/properties" targetNamespace="http://schemas.microsoft.com/office/2006/metadata/properties" ma:root="true" ma:fieldsID="d2a4cf93df935d8674938cd2ad01943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作者"/>
        <xsd:element ref="dcterms:created" minOccurs="0" maxOccurs="1"/>
        <xsd:element ref="dc:identifier" minOccurs="0" maxOccurs="1"/>
        <xsd:element name="contentType" minOccurs="0" maxOccurs="1" type="xsd:string" ma:index="0" ma:displayName="内容类型"/>
        <xsd:element ref="dc:title" minOccurs="0" maxOccurs="1" ma:index="4" ma:displayName="文档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B22D377-89AD-4A1C-948C-D3BFBD2AED34}">
  <ds:schemaRefs>
    <ds:schemaRef ds:uri="http://schemas.microsoft.com/sharepoint/v3/contenttype/forms"/>
  </ds:schemaRefs>
</ds:datastoreItem>
</file>

<file path=customXml/itemProps2.xml><?xml version="1.0" encoding="utf-8"?>
<ds:datastoreItem xmlns:ds="http://schemas.openxmlformats.org/officeDocument/2006/customXml" ds:itemID="{FA3EE791-E78A-4E81-8309-87A3E8E818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08D1643-9EDB-43E1-87D3-4CAA454B6715}">
  <ds:schemaRef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3753</TotalTime>
  <Words>8790</Words>
  <Application>Microsoft Office PowerPoint</Application>
  <PresentationFormat>全屏显示(4:3)</PresentationFormat>
  <Paragraphs>866</Paragraphs>
  <Slides>116</Slides>
  <Notes>89</Notes>
  <HiddenSlides>0</HiddenSlides>
  <MMClips>0</MMClips>
  <ScaleCrop>false</ScaleCrop>
  <HeadingPairs>
    <vt:vector size="4" baseType="variant">
      <vt:variant>
        <vt:lpstr>主题</vt:lpstr>
      </vt:variant>
      <vt:variant>
        <vt:i4>1</vt:i4>
      </vt:variant>
      <vt:variant>
        <vt:lpstr>幻灯片标题</vt:lpstr>
      </vt:variant>
      <vt:variant>
        <vt:i4>116</vt:i4>
      </vt:variant>
    </vt:vector>
  </HeadingPairs>
  <TitlesOfParts>
    <vt:vector size="117" baseType="lpstr">
      <vt:lpstr>嘉为IT培训学院​​</vt:lpstr>
      <vt:lpstr>性能测试诊断分析与优化</vt:lpstr>
      <vt:lpstr>培训讲师介绍</vt:lpstr>
      <vt:lpstr>培训课堂的注意事项</vt:lpstr>
      <vt:lpstr>培训后事项</vt:lpstr>
      <vt:lpstr>PowerPoint 演示文稿</vt:lpstr>
      <vt:lpstr>一、性能监控方法</vt:lpstr>
      <vt:lpstr>1、操作系统层性能监控</vt:lpstr>
      <vt:lpstr>CPU性能监控</vt:lpstr>
      <vt:lpstr>Top</vt:lpstr>
      <vt:lpstr>Vmstat</vt:lpstr>
      <vt:lpstr>DSTAT</vt:lpstr>
      <vt:lpstr>Mpstat</vt:lpstr>
      <vt:lpstr>sar</vt:lpstr>
      <vt:lpstr>Pidstat</vt:lpstr>
      <vt:lpstr>内存性能监控</vt:lpstr>
      <vt:lpstr>free</vt:lpstr>
      <vt:lpstr>vmstat</vt:lpstr>
      <vt:lpstr>vmstat</vt:lpstr>
      <vt:lpstr>监控单个进程占用内存的情况</vt:lpstr>
      <vt:lpstr>磁盘性能监控</vt:lpstr>
      <vt:lpstr>iostat</vt:lpstr>
      <vt:lpstr>iotop</vt:lpstr>
      <vt:lpstr>pidstat</vt:lpstr>
      <vt:lpstr>iodump</vt:lpstr>
      <vt:lpstr>网络性能监控 </vt:lpstr>
      <vt:lpstr>ifTop</vt:lpstr>
      <vt:lpstr>开源性能监控工具的应用 </vt:lpstr>
      <vt:lpstr>Cacti</vt:lpstr>
      <vt:lpstr>Nmon</vt:lpstr>
      <vt:lpstr>使用Spotlight监控操作系统 </vt:lpstr>
      <vt:lpstr>2、Web服务器性能监控</vt:lpstr>
      <vt:lpstr>IHS性能监控</vt:lpstr>
      <vt:lpstr>打开server-status监控</vt:lpstr>
      <vt:lpstr>状态监控页面</vt:lpstr>
      <vt:lpstr>Web服务器网络连接监控</vt:lpstr>
      <vt:lpstr>Web服务器网络连接监控</vt:lpstr>
      <vt:lpstr>3、中间件服务器性能监控</vt:lpstr>
      <vt:lpstr>WAS性能漏斗模型</vt:lpstr>
      <vt:lpstr>WAS性能监控的方面</vt:lpstr>
      <vt:lpstr>WAS性能监控的方法和工具</vt:lpstr>
      <vt:lpstr>WAS自带性能监控工具的使用</vt:lpstr>
      <vt:lpstr>WAS自带性能监控工具的使用</vt:lpstr>
      <vt:lpstr>用TPV监控JVM发现内存泄漏现象</vt:lpstr>
      <vt:lpstr>perfServletApp的使用方法</vt:lpstr>
      <vt:lpstr>perfServletApp的使用方法</vt:lpstr>
      <vt:lpstr>LoadRunner监控WAS</vt:lpstr>
      <vt:lpstr>JVM性能监控通用方法</vt:lpstr>
      <vt:lpstr>JVM性能监控通用方法-JConsole实时监控JVM</vt:lpstr>
      <vt:lpstr>JVM性能监控通用方法-GC日志分析</vt:lpstr>
      <vt:lpstr>打开 WAS GC日志</vt:lpstr>
      <vt:lpstr>GC日志分析工具</vt:lpstr>
      <vt:lpstr>JVM性能监控通用方法- Heap Dump</vt:lpstr>
      <vt:lpstr>JVM性能监控通用方法-Thread Dump</vt:lpstr>
      <vt:lpstr>线程监控和分析工具</vt:lpstr>
      <vt:lpstr>JVM远程监控</vt:lpstr>
      <vt:lpstr>中间件性能监控与分析工具</vt:lpstr>
      <vt:lpstr>AppDynamics</vt:lpstr>
      <vt:lpstr>WAS的Session监控与分析</vt:lpstr>
      <vt:lpstr>WAS线程数监控分析</vt:lpstr>
      <vt:lpstr>WAS的JDBC连接池监控</vt:lpstr>
      <vt:lpstr>JDBC性能分析</vt:lpstr>
      <vt:lpstr>JProfiler监控JDBC</vt:lpstr>
      <vt:lpstr>二、性能诊断分析与优化</vt:lpstr>
      <vt:lpstr>操作系统层性能分析与优化 </vt:lpstr>
      <vt:lpstr>Linux系统性能诊断</vt:lpstr>
      <vt:lpstr>CPU</vt:lpstr>
      <vt:lpstr>内存</vt:lpstr>
      <vt:lpstr>内存分析案例</vt:lpstr>
      <vt:lpstr>IO</vt:lpstr>
      <vt:lpstr>IO</vt:lpstr>
      <vt:lpstr>IO</vt:lpstr>
      <vt:lpstr>连续I/O vs.随机I/O</vt:lpstr>
      <vt:lpstr>连续I/O vs.随机I/O</vt:lpstr>
      <vt:lpstr>操作系统性能调优</vt:lpstr>
      <vt:lpstr>IHS服务器配置优化</vt:lpstr>
      <vt:lpstr>中间件性能分析与优化</vt:lpstr>
      <vt:lpstr>PowerPoint 演示文稿</vt:lpstr>
      <vt:lpstr>PowerPoint 演示文稿</vt:lpstr>
      <vt:lpstr>PowerPoint 演示文稿</vt:lpstr>
      <vt:lpstr>JVM性能分析</vt:lpstr>
      <vt:lpstr>JVM的堆</vt:lpstr>
      <vt:lpstr>JVM年轻代与年老代</vt:lpstr>
      <vt:lpstr>Minor GC的过程</vt:lpstr>
      <vt:lpstr>Full GC</vt:lpstr>
      <vt:lpstr>GC日志人肉分析</vt:lpstr>
      <vt:lpstr>WAS GC日志分析工具</vt:lpstr>
      <vt:lpstr>WAS GC 日志分析 案例</vt:lpstr>
      <vt:lpstr>WAS GC 日志分析 案例</vt:lpstr>
      <vt:lpstr>JVM堆大小对垃圾回收、系统吞吐量的影响</vt:lpstr>
      <vt:lpstr>案例</vt:lpstr>
      <vt:lpstr>JVM参数调整与优化</vt:lpstr>
      <vt:lpstr>GC策略对系统性能的影响</vt:lpstr>
      <vt:lpstr>Java代码性能问题诊断分析与优化</vt:lpstr>
      <vt:lpstr>Java代码性能分析</vt:lpstr>
      <vt:lpstr>JAVA代码执行效率监控分析</vt:lpstr>
      <vt:lpstr>JAVA CPU使用监控分析</vt:lpstr>
      <vt:lpstr>JAVA内存使用监控分析</vt:lpstr>
      <vt:lpstr>JProfiler性能分析工具的应用</vt:lpstr>
      <vt:lpstr>案例演练-Java内存泄漏检测</vt:lpstr>
      <vt:lpstr>JAVA I/O使用监控分析</vt:lpstr>
      <vt:lpstr>Java线程\锁监控分析</vt:lpstr>
      <vt:lpstr>Jstack监控JAVA线程死锁</vt:lpstr>
      <vt:lpstr>WAS线程Dump</vt:lpstr>
      <vt:lpstr>WAS线程Dump分析工具</vt:lpstr>
      <vt:lpstr>JSP\Servlet性能分析与优化</vt:lpstr>
      <vt:lpstr>JSP 、Servlet常见性能问题分析与优化</vt:lpstr>
      <vt:lpstr>三、性能测试新兴技术介绍</vt:lpstr>
      <vt:lpstr>开源性能压力测试工具介绍 </vt:lpstr>
      <vt:lpstr>Tsung</vt:lpstr>
      <vt:lpstr>Gatling</vt:lpstr>
      <vt:lpstr>云性能测试</vt:lpstr>
      <vt:lpstr>NeoLoad的云测试方案</vt:lpstr>
      <vt:lpstr>端到端性能测试与性能监控方案</vt:lpstr>
      <vt:lpstr>PowerPoint 演示文稿</vt:lpstr>
      <vt:lpstr>培训后事项</vt:lpstr>
      <vt:lpstr>PowerPoint 演示文稿</vt:lpstr>
    </vt:vector>
  </TitlesOfParts>
  <Company>Canway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数据库对象与编程培训</dc:title>
  <dc:creator>Binny</dc:creator>
  <cp:lastModifiedBy>CNJ</cp:lastModifiedBy>
  <cp:revision>345</cp:revision>
  <dcterms:created xsi:type="dcterms:W3CDTF">2011-02-18T07:43:17Z</dcterms:created>
  <dcterms:modified xsi:type="dcterms:W3CDTF">2014-02-11T02:11:32Z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0x01010038B17CACE1E7ED42908D2ECF59FC45A4</vt:lpwstr>
  </property>
</Properties>
</file>